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20.jpg" ContentType="image/png"/>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3"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8" r:id="rId12"/>
    <p:sldId id="267" r:id="rId13"/>
    <p:sldId id="266" r:id="rId14"/>
    <p:sldId id="276" r:id="rId15"/>
    <p:sldId id="270" r:id="rId16"/>
    <p:sldId id="271" r:id="rId17"/>
    <p:sldId id="272" r:id="rId18"/>
    <p:sldId id="274" r:id="rId19"/>
    <p:sldId id="273" r:id="rId2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494429B7-8401-4ABD-BBF2-E005DD3BA630}">
          <p14:sldIdLst>
            <p14:sldId id="256"/>
            <p14:sldId id="257"/>
            <p14:sldId id="258"/>
            <p14:sldId id="259"/>
            <p14:sldId id="260"/>
            <p14:sldId id="261"/>
            <p14:sldId id="262"/>
            <p14:sldId id="263"/>
            <p14:sldId id="264"/>
            <p14:sldId id="265"/>
            <p14:sldId id="268"/>
            <p14:sldId id="267"/>
            <p14:sldId id="266"/>
          </p14:sldIdLst>
        </p14:section>
        <p14:section name="Section sans titre" id="{34D03B15-480D-46B9-B59B-AB3680437C75}">
          <p14:sldIdLst>
            <p14:sldId id="276"/>
            <p14:sldId id="270"/>
            <p14:sldId id="271"/>
            <p14:sldId id="272"/>
            <p14:sldId id="274"/>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7E3100-9FC2-45B7-8788-DD1D59EB140D}"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BD4A9D8-E9E0-4A15-98F9-5804D3B34CFF}">
      <dgm:prSet/>
      <dgm:spPr/>
      <dgm:t>
        <a:bodyPr/>
        <a:lstStyle/>
        <a:p>
          <a:r>
            <a:rPr lang="fr-FR" b="1" i="0" baseline="0" dirty="0"/>
            <a:t>Pré-étapes de la CAH :</a:t>
          </a:r>
          <a:endParaRPr lang="en-US" dirty="0"/>
        </a:p>
      </dgm:t>
    </dgm:pt>
    <dgm:pt modelId="{E6B69A39-10E2-4867-A0BF-CE776CCA5C07}" type="parTrans" cxnId="{F2F5A8C3-74B9-4BA2-9339-3B2C45AABFF5}">
      <dgm:prSet/>
      <dgm:spPr/>
      <dgm:t>
        <a:bodyPr/>
        <a:lstStyle/>
        <a:p>
          <a:endParaRPr lang="en-US"/>
        </a:p>
      </dgm:t>
    </dgm:pt>
    <dgm:pt modelId="{16761CE6-457D-4D6B-8A2D-C931CBD03497}" type="sibTrans" cxnId="{F2F5A8C3-74B9-4BA2-9339-3B2C45AABFF5}">
      <dgm:prSet/>
      <dgm:spPr/>
      <dgm:t>
        <a:bodyPr/>
        <a:lstStyle/>
        <a:p>
          <a:endParaRPr lang="en-US"/>
        </a:p>
      </dgm:t>
    </dgm:pt>
    <dgm:pt modelId="{939C61E2-4FEE-463B-8FDA-DA7E6214BA27}">
      <dgm:prSet custT="1"/>
      <dgm:spPr/>
      <dgm:t>
        <a:bodyPr/>
        <a:lstStyle/>
        <a:p>
          <a:r>
            <a:rPr lang="fr-FR" sz="2000" b="1" i="0" baseline="0" dirty="0"/>
            <a:t>Suppression des colonnes non pertinentes</a:t>
          </a:r>
          <a:r>
            <a:rPr lang="fr-FR" sz="2000" b="0" i="0" baseline="0" dirty="0"/>
            <a:t> :</a:t>
          </a:r>
          <a:endParaRPr lang="en-US" sz="2000" dirty="0"/>
        </a:p>
      </dgm:t>
    </dgm:pt>
    <dgm:pt modelId="{37555C2D-EDEA-458A-8575-AF1DB8AED4F4}" type="parTrans" cxnId="{091BEB57-7EF0-4C21-9676-248F5E2B4499}">
      <dgm:prSet/>
      <dgm:spPr/>
      <dgm:t>
        <a:bodyPr/>
        <a:lstStyle/>
        <a:p>
          <a:endParaRPr lang="en-US"/>
        </a:p>
      </dgm:t>
    </dgm:pt>
    <dgm:pt modelId="{153C2FC8-FDF1-45BF-BD96-B5F9407BC03E}" type="sibTrans" cxnId="{091BEB57-7EF0-4C21-9676-248F5E2B4499}">
      <dgm:prSet/>
      <dgm:spPr/>
      <dgm:t>
        <a:bodyPr/>
        <a:lstStyle/>
        <a:p>
          <a:endParaRPr lang="en-US"/>
        </a:p>
      </dgm:t>
    </dgm:pt>
    <dgm:pt modelId="{5C553723-57D1-48AA-801B-A30E916AD2D4}">
      <dgm:prSet/>
      <dgm:spPr/>
      <dgm:t>
        <a:bodyPr/>
        <a:lstStyle/>
        <a:p>
          <a:r>
            <a:rPr lang="fr-FR" b="0" i="0" baseline="0" dirty="0"/>
            <a:t>Éliminer les colonnes redondantes ou trop corrélées du </a:t>
          </a:r>
          <a:r>
            <a:rPr lang="fr-FR" b="0" i="1" baseline="0" dirty="0" err="1"/>
            <a:t>dataframe</a:t>
          </a:r>
          <a:r>
            <a:rPr lang="fr-FR" b="0" i="0" baseline="0" dirty="0"/>
            <a:t> final.</a:t>
          </a:r>
          <a:endParaRPr lang="en-US" dirty="0"/>
        </a:p>
      </dgm:t>
    </dgm:pt>
    <dgm:pt modelId="{C5085EB5-6598-4753-B1B2-CD277EB7EC37}" type="parTrans" cxnId="{CB89EA2C-F948-49BE-BAC6-2C85996E9195}">
      <dgm:prSet/>
      <dgm:spPr/>
      <dgm:t>
        <a:bodyPr/>
        <a:lstStyle/>
        <a:p>
          <a:endParaRPr lang="en-US"/>
        </a:p>
      </dgm:t>
    </dgm:pt>
    <dgm:pt modelId="{2D278CB3-E09B-4EDC-A2D1-0E2FA01BD9AA}" type="sibTrans" cxnId="{CB89EA2C-F948-49BE-BAC6-2C85996E9195}">
      <dgm:prSet/>
      <dgm:spPr/>
      <dgm:t>
        <a:bodyPr/>
        <a:lstStyle/>
        <a:p>
          <a:endParaRPr lang="en-US"/>
        </a:p>
      </dgm:t>
    </dgm:pt>
    <dgm:pt modelId="{2217F9FF-DE6E-4095-88B7-0A5381E416ED}">
      <dgm:prSet custT="1"/>
      <dgm:spPr/>
      <dgm:t>
        <a:bodyPr/>
        <a:lstStyle/>
        <a:p>
          <a:r>
            <a:rPr lang="fr-FR" sz="2000" b="1" i="0" baseline="0" dirty="0"/>
            <a:t>Centrage et réduction des données</a:t>
          </a:r>
          <a:r>
            <a:rPr lang="fr-FR" sz="2000" b="0" i="0" baseline="0" dirty="0"/>
            <a:t> :</a:t>
          </a:r>
          <a:endParaRPr lang="en-US" sz="2000" dirty="0"/>
        </a:p>
      </dgm:t>
    </dgm:pt>
    <dgm:pt modelId="{86EC9D8D-AE6D-444B-8CE8-D3DC71BBDAE1}" type="parTrans" cxnId="{E24623E8-D953-4FF8-9B48-ECBC7B3F6532}">
      <dgm:prSet/>
      <dgm:spPr/>
      <dgm:t>
        <a:bodyPr/>
        <a:lstStyle/>
        <a:p>
          <a:endParaRPr lang="en-US"/>
        </a:p>
      </dgm:t>
    </dgm:pt>
    <dgm:pt modelId="{8B69C79F-53E3-4A2C-BDF5-3238F400FD29}" type="sibTrans" cxnId="{E24623E8-D953-4FF8-9B48-ECBC7B3F6532}">
      <dgm:prSet/>
      <dgm:spPr/>
      <dgm:t>
        <a:bodyPr/>
        <a:lstStyle/>
        <a:p>
          <a:endParaRPr lang="en-US"/>
        </a:p>
      </dgm:t>
    </dgm:pt>
    <dgm:pt modelId="{DDEB5CB5-8899-4E22-924C-BF3F6BF29861}">
      <dgm:prSet/>
      <dgm:spPr/>
      <dgm:t>
        <a:bodyPr/>
        <a:lstStyle/>
        <a:p>
          <a:r>
            <a:rPr lang="fr-FR" b="0" i="0" baseline="0"/>
            <a:t>Normaliser les données pour que toutes les variables contribuent de manière égale à la CAH.</a:t>
          </a:r>
          <a:endParaRPr lang="en-US"/>
        </a:p>
      </dgm:t>
    </dgm:pt>
    <dgm:pt modelId="{12FA3E3B-C621-44FE-9570-CF0FB4A8D7C1}" type="parTrans" cxnId="{834064FE-9592-47DE-BE9A-F5111B5652E9}">
      <dgm:prSet/>
      <dgm:spPr/>
      <dgm:t>
        <a:bodyPr/>
        <a:lstStyle/>
        <a:p>
          <a:endParaRPr lang="en-US"/>
        </a:p>
      </dgm:t>
    </dgm:pt>
    <dgm:pt modelId="{88F85312-84C5-449E-A93A-39AC78583633}" type="sibTrans" cxnId="{834064FE-9592-47DE-BE9A-F5111B5652E9}">
      <dgm:prSet/>
      <dgm:spPr/>
      <dgm:t>
        <a:bodyPr/>
        <a:lstStyle/>
        <a:p>
          <a:endParaRPr lang="en-US"/>
        </a:p>
      </dgm:t>
    </dgm:pt>
    <dgm:pt modelId="{1A33A20F-402E-4962-9DCF-225F8B03FFF5}">
      <dgm:prSet custT="1"/>
      <dgm:spPr/>
      <dgm:t>
        <a:bodyPr/>
        <a:lstStyle/>
        <a:p>
          <a:r>
            <a:rPr lang="fr-FR" sz="2000" b="1" i="0" baseline="0" dirty="0"/>
            <a:t>Observation des moyennes des variables :</a:t>
          </a:r>
          <a:endParaRPr lang="en-US" sz="2000" b="1" dirty="0"/>
        </a:p>
      </dgm:t>
    </dgm:pt>
    <dgm:pt modelId="{79EFA5BF-46D4-4FE6-9B37-207CF05B5309}" type="parTrans" cxnId="{A17BABF9-3C2B-4F86-BCDC-27519D999A1C}">
      <dgm:prSet/>
      <dgm:spPr/>
      <dgm:t>
        <a:bodyPr/>
        <a:lstStyle/>
        <a:p>
          <a:endParaRPr lang="en-US"/>
        </a:p>
      </dgm:t>
    </dgm:pt>
    <dgm:pt modelId="{14A0DE0E-FF93-4458-B75A-075CC559A5DC}" type="sibTrans" cxnId="{A17BABF9-3C2B-4F86-BCDC-27519D999A1C}">
      <dgm:prSet/>
      <dgm:spPr/>
      <dgm:t>
        <a:bodyPr/>
        <a:lstStyle/>
        <a:p>
          <a:endParaRPr lang="en-US"/>
        </a:p>
      </dgm:t>
    </dgm:pt>
    <dgm:pt modelId="{D88652DF-6A29-4DA1-AB31-0CEE020A8356}">
      <dgm:prSet/>
      <dgm:spPr/>
      <dgm:t>
        <a:bodyPr/>
        <a:lstStyle/>
        <a:p>
          <a:r>
            <a:rPr lang="fr-FR" b="0" i="0" baseline="0"/>
            <a:t>Utiliser une heatmap pour visualiser les moyennes des variables et identifier les tendances</a:t>
          </a:r>
          <a:endParaRPr lang="en-US"/>
        </a:p>
      </dgm:t>
    </dgm:pt>
    <dgm:pt modelId="{1F60D429-4ED6-41DE-B9CA-A2D02E22D643}" type="parTrans" cxnId="{E1CAAD69-9805-4572-9D43-C31E825FDD25}">
      <dgm:prSet/>
      <dgm:spPr/>
      <dgm:t>
        <a:bodyPr/>
        <a:lstStyle/>
        <a:p>
          <a:endParaRPr lang="en-US"/>
        </a:p>
      </dgm:t>
    </dgm:pt>
    <dgm:pt modelId="{CF7DD9BD-4185-44C5-A5DF-DA4FC119C891}" type="sibTrans" cxnId="{E1CAAD69-9805-4572-9D43-C31E825FDD25}">
      <dgm:prSet/>
      <dgm:spPr/>
      <dgm:t>
        <a:bodyPr/>
        <a:lstStyle/>
        <a:p>
          <a:endParaRPr lang="en-US"/>
        </a:p>
      </dgm:t>
    </dgm:pt>
    <dgm:pt modelId="{8A760424-96F8-4B22-A763-20829C319AEC}">
      <dgm:prSet/>
      <dgm:spPr/>
      <dgm:t>
        <a:bodyPr/>
        <a:lstStyle/>
        <a:p>
          <a:r>
            <a:rPr lang="fr-FR" b="0" i="0" baseline="0" dirty="0"/>
            <a:t>Ces points assurent que les données sont prêtes pour l'analyse hiérarchique, en garantissant une contribution égale des variables.</a:t>
          </a:r>
          <a:endParaRPr lang="en-US" dirty="0"/>
        </a:p>
      </dgm:t>
    </dgm:pt>
    <dgm:pt modelId="{131E89AE-8641-4152-82FF-F30A91F5AAE0}" type="parTrans" cxnId="{4B8881A1-F0B4-467D-A914-BBFC366EA57D}">
      <dgm:prSet/>
      <dgm:spPr/>
      <dgm:t>
        <a:bodyPr/>
        <a:lstStyle/>
        <a:p>
          <a:endParaRPr lang="en-US"/>
        </a:p>
      </dgm:t>
    </dgm:pt>
    <dgm:pt modelId="{FA76C451-855E-4B60-B7B0-52A425F858AB}" type="sibTrans" cxnId="{4B8881A1-F0B4-467D-A914-BBFC366EA57D}">
      <dgm:prSet/>
      <dgm:spPr/>
      <dgm:t>
        <a:bodyPr/>
        <a:lstStyle/>
        <a:p>
          <a:endParaRPr lang="en-US"/>
        </a:p>
      </dgm:t>
    </dgm:pt>
    <dgm:pt modelId="{631E6CB4-6582-44DC-A62C-11BCDE241E09}" type="pres">
      <dgm:prSet presAssocID="{917E3100-9FC2-45B7-8788-DD1D59EB140D}" presName="Name0" presStyleCnt="0">
        <dgm:presLayoutVars>
          <dgm:dir/>
          <dgm:animLvl val="lvl"/>
          <dgm:resizeHandles val="exact"/>
        </dgm:presLayoutVars>
      </dgm:prSet>
      <dgm:spPr/>
    </dgm:pt>
    <dgm:pt modelId="{7C9FEA2A-7E44-4DAF-A796-00EE31556A55}" type="pres">
      <dgm:prSet presAssocID="{9BD4A9D8-E9E0-4A15-98F9-5804D3B34CFF}" presName="linNode" presStyleCnt="0"/>
      <dgm:spPr/>
    </dgm:pt>
    <dgm:pt modelId="{E39E1288-4D9F-4903-B9AA-A4AA5826AA6B}" type="pres">
      <dgm:prSet presAssocID="{9BD4A9D8-E9E0-4A15-98F9-5804D3B34CFF}" presName="parentText" presStyleLbl="node1" presStyleIdx="0" presStyleCnt="5" custLinFactNeighborX="83081" custLinFactNeighborY="1525">
        <dgm:presLayoutVars>
          <dgm:chMax val="1"/>
          <dgm:bulletEnabled val="1"/>
        </dgm:presLayoutVars>
      </dgm:prSet>
      <dgm:spPr/>
    </dgm:pt>
    <dgm:pt modelId="{766C51FE-86BD-4E78-995A-03B1BCC7226F}" type="pres">
      <dgm:prSet presAssocID="{16761CE6-457D-4D6B-8A2D-C931CBD03497}" presName="sp" presStyleCnt="0"/>
      <dgm:spPr/>
    </dgm:pt>
    <dgm:pt modelId="{4D3A89F4-4843-4821-B821-0168D1E9919A}" type="pres">
      <dgm:prSet presAssocID="{939C61E2-4FEE-463B-8FDA-DA7E6214BA27}" presName="linNode" presStyleCnt="0"/>
      <dgm:spPr/>
    </dgm:pt>
    <dgm:pt modelId="{CB54D02D-99F9-4CD4-80C0-AD4A8D042CB3}" type="pres">
      <dgm:prSet presAssocID="{939C61E2-4FEE-463B-8FDA-DA7E6214BA27}" presName="parentText" presStyleLbl="node1" presStyleIdx="1" presStyleCnt="5">
        <dgm:presLayoutVars>
          <dgm:chMax val="1"/>
          <dgm:bulletEnabled val="1"/>
        </dgm:presLayoutVars>
      </dgm:prSet>
      <dgm:spPr/>
    </dgm:pt>
    <dgm:pt modelId="{581F9A06-1C8C-4674-9C3E-9CB1AD332760}" type="pres">
      <dgm:prSet presAssocID="{939C61E2-4FEE-463B-8FDA-DA7E6214BA27}" presName="descendantText" presStyleLbl="alignAccFollowNode1" presStyleIdx="0" presStyleCnt="3">
        <dgm:presLayoutVars>
          <dgm:bulletEnabled val="1"/>
        </dgm:presLayoutVars>
      </dgm:prSet>
      <dgm:spPr/>
    </dgm:pt>
    <dgm:pt modelId="{63617D25-D73F-402A-801E-406327DE5C4E}" type="pres">
      <dgm:prSet presAssocID="{153C2FC8-FDF1-45BF-BD96-B5F9407BC03E}" presName="sp" presStyleCnt="0"/>
      <dgm:spPr/>
    </dgm:pt>
    <dgm:pt modelId="{B684B1E8-FCE2-45AA-957B-4DC7CD5A2C89}" type="pres">
      <dgm:prSet presAssocID="{2217F9FF-DE6E-4095-88B7-0A5381E416ED}" presName="linNode" presStyleCnt="0"/>
      <dgm:spPr/>
    </dgm:pt>
    <dgm:pt modelId="{6CB7F334-C8E1-454B-A240-9C082BC81510}" type="pres">
      <dgm:prSet presAssocID="{2217F9FF-DE6E-4095-88B7-0A5381E416ED}" presName="parentText" presStyleLbl="node1" presStyleIdx="2" presStyleCnt="5">
        <dgm:presLayoutVars>
          <dgm:chMax val="1"/>
          <dgm:bulletEnabled val="1"/>
        </dgm:presLayoutVars>
      </dgm:prSet>
      <dgm:spPr/>
    </dgm:pt>
    <dgm:pt modelId="{BCC5DC6F-12D6-4459-B434-C89D056F0C02}" type="pres">
      <dgm:prSet presAssocID="{2217F9FF-DE6E-4095-88B7-0A5381E416ED}" presName="descendantText" presStyleLbl="alignAccFollowNode1" presStyleIdx="1" presStyleCnt="3">
        <dgm:presLayoutVars>
          <dgm:bulletEnabled val="1"/>
        </dgm:presLayoutVars>
      </dgm:prSet>
      <dgm:spPr/>
    </dgm:pt>
    <dgm:pt modelId="{D0CF5FC2-A3E7-420C-A885-F481519C7814}" type="pres">
      <dgm:prSet presAssocID="{8B69C79F-53E3-4A2C-BDF5-3238F400FD29}" presName="sp" presStyleCnt="0"/>
      <dgm:spPr/>
    </dgm:pt>
    <dgm:pt modelId="{ABB7CB81-5EED-4F41-8D88-CE36BE847DF0}" type="pres">
      <dgm:prSet presAssocID="{1A33A20F-402E-4962-9DCF-225F8B03FFF5}" presName="linNode" presStyleCnt="0"/>
      <dgm:spPr/>
    </dgm:pt>
    <dgm:pt modelId="{06B4051D-C809-4952-AFC0-D407FFB6852A}" type="pres">
      <dgm:prSet presAssocID="{1A33A20F-402E-4962-9DCF-225F8B03FFF5}" presName="parentText" presStyleLbl="node1" presStyleIdx="3" presStyleCnt="5">
        <dgm:presLayoutVars>
          <dgm:chMax val="1"/>
          <dgm:bulletEnabled val="1"/>
        </dgm:presLayoutVars>
      </dgm:prSet>
      <dgm:spPr/>
    </dgm:pt>
    <dgm:pt modelId="{9EAFAD7A-BA20-4B6C-9793-A28A49CE1A0A}" type="pres">
      <dgm:prSet presAssocID="{1A33A20F-402E-4962-9DCF-225F8B03FFF5}" presName="descendantText" presStyleLbl="alignAccFollowNode1" presStyleIdx="2" presStyleCnt="3">
        <dgm:presLayoutVars>
          <dgm:bulletEnabled val="1"/>
        </dgm:presLayoutVars>
      </dgm:prSet>
      <dgm:spPr/>
    </dgm:pt>
    <dgm:pt modelId="{EFB32322-7937-46DB-BA39-843BEC5E91FE}" type="pres">
      <dgm:prSet presAssocID="{14A0DE0E-FF93-4458-B75A-075CC559A5DC}" presName="sp" presStyleCnt="0"/>
      <dgm:spPr/>
    </dgm:pt>
    <dgm:pt modelId="{C7784EE2-743E-4BA0-A1F5-1FD4385F915F}" type="pres">
      <dgm:prSet presAssocID="{8A760424-96F8-4B22-A763-20829C319AEC}" presName="linNode" presStyleCnt="0"/>
      <dgm:spPr/>
    </dgm:pt>
    <dgm:pt modelId="{32D917FA-D64A-4FB2-B318-64818AB684EB}" type="pres">
      <dgm:prSet presAssocID="{8A760424-96F8-4B22-A763-20829C319AEC}" presName="parentText" presStyleLbl="node1" presStyleIdx="4" presStyleCnt="5" custScaleX="263999" custLinFactNeighborX="8763" custLinFactNeighborY="229">
        <dgm:presLayoutVars>
          <dgm:chMax val="1"/>
          <dgm:bulletEnabled val="1"/>
        </dgm:presLayoutVars>
      </dgm:prSet>
      <dgm:spPr/>
    </dgm:pt>
  </dgm:ptLst>
  <dgm:cxnLst>
    <dgm:cxn modelId="{DA741D18-81CE-49C8-96D1-688F3A25A19E}" type="presOf" srcId="{2217F9FF-DE6E-4095-88B7-0A5381E416ED}" destId="{6CB7F334-C8E1-454B-A240-9C082BC81510}" srcOrd="0" destOrd="0" presId="urn:microsoft.com/office/officeart/2005/8/layout/vList5"/>
    <dgm:cxn modelId="{5DE7832C-FDF8-4029-9C1C-1C78986BF257}" type="presOf" srcId="{5C553723-57D1-48AA-801B-A30E916AD2D4}" destId="{581F9A06-1C8C-4674-9C3E-9CB1AD332760}" srcOrd="0" destOrd="0" presId="urn:microsoft.com/office/officeart/2005/8/layout/vList5"/>
    <dgm:cxn modelId="{CB89EA2C-F948-49BE-BAC6-2C85996E9195}" srcId="{939C61E2-4FEE-463B-8FDA-DA7E6214BA27}" destId="{5C553723-57D1-48AA-801B-A30E916AD2D4}" srcOrd="0" destOrd="0" parTransId="{C5085EB5-6598-4753-B1B2-CD277EB7EC37}" sibTransId="{2D278CB3-E09B-4EDC-A2D1-0E2FA01BD9AA}"/>
    <dgm:cxn modelId="{0FAD8130-0B93-4B1A-8AD6-EB33A2FD8377}" type="presOf" srcId="{9BD4A9D8-E9E0-4A15-98F9-5804D3B34CFF}" destId="{E39E1288-4D9F-4903-B9AA-A4AA5826AA6B}" srcOrd="0" destOrd="0" presId="urn:microsoft.com/office/officeart/2005/8/layout/vList5"/>
    <dgm:cxn modelId="{20FF3C32-B336-4080-BFAE-FE1D2893D7B1}" type="presOf" srcId="{D88652DF-6A29-4DA1-AB31-0CEE020A8356}" destId="{9EAFAD7A-BA20-4B6C-9793-A28A49CE1A0A}" srcOrd="0" destOrd="0" presId="urn:microsoft.com/office/officeart/2005/8/layout/vList5"/>
    <dgm:cxn modelId="{E1CAAD69-9805-4572-9D43-C31E825FDD25}" srcId="{1A33A20F-402E-4962-9DCF-225F8B03FFF5}" destId="{D88652DF-6A29-4DA1-AB31-0CEE020A8356}" srcOrd="0" destOrd="0" parTransId="{1F60D429-4ED6-41DE-B9CA-A2D02E22D643}" sibTransId="{CF7DD9BD-4185-44C5-A5DF-DA4FC119C891}"/>
    <dgm:cxn modelId="{E2370355-ABE3-4F23-927D-34017C49D3F2}" type="presOf" srcId="{8A760424-96F8-4B22-A763-20829C319AEC}" destId="{32D917FA-D64A-4FB2-B318-64818AB684EB}" srcOrd="0" destOrd="0" presId="urn:microsoft.com/office/officeart/2005/8/layout/vList5"/>
    <dgm:cxn modelId="{091BEB57-7EF0-4C21-9676-248F5E2B4499}" srcId="{917E3100-9FC2-45B7-8788-DD1D59EB140D}" destId="{939C61E2-4FEE-463B-8FDA-DA7E6214BA27}" srcOrd="1" destOrd="0" parTransId="{37555C2D-EDEA-458A-8575-AF1DB8AED4F4}" sibTransId="{153C2FC8-FDF1-45BF-BD96-B5F9407BC03E}"/>
    <dgm:cxn modelId="{01B2BF94-A1DA-49C0-90C9-59086F36B660}" type="presOf" srcId="{1A33A20F-402E-4962-9DCF-225F8B03FFF5}" destId="{06B4051D-C809-4952-AFC0-D407FFB6852A}" srcOrd="0" destOrd="0" presId="urn:microsoft.com/office/officeart/2005/8/layout/vList5"/>
    <dgm:cxn modelId="{4B8881A1-F0B4-467D-A914-BBFC366EA57D}" srcId="{917E3100-9FC2-45B7-8788-DD1D59EB140D}" destId="{8A760424-96F8-4B22-A763-20829C319AEC}" srcOrd="4" destOrd="0" parTransId="{131E89AE-8641-4152-82FF-F30A91F5AAE0}" sibTransId="{FA76C451-855E-4B60-B7B0-52A425F858AB}"/>
    <dgm:cxn modelId="{9CE14AAB-1E77-465F-BCA2-7E3F08256BBB}" type="presOf" srcId="{917E3100-9FC2-45B7-8788-DD1D59EB140D}" destId="{631E6CB4-6582-44DC-A62C-11BCDE241E09}" srcOrd="0" destOrd="0" presId="urn:microsoft.com/office/officeart/2005/8/layout/vList5"/>
    <dgm:cxn modelId="{F2F5A8C3-74B9-4BA2-9339-3B2C45AABFF5}" srcId="{917E3100-9FC2-45B7-8788-DD1D59EB140D}" destId="{9BD4A9D8-E9E0-4A15-98F9-5804D3B34CFF}" srcOrd="0" destOrd="0" parTransId="{E6B69A39-10E2-4867-A0BF-CE776CCA5C07}" sibTransId="{16761CE6-457D-4D6B-8A2D-C931CBD03497}"/>
    <dgm:cxn modelId="{E24623E8-D953-4FF8-9B48-ECBC7B3F6532}" srcId="{917E3100-9FC2-45B7-8788-DD1D59EB140D}" destId="{2217F9FF-DE6E-4095-88B7-0A5381E416ED}" srcOrd="2" destOrd="0" parTransId="{86EC9D8D-AE6D-444B-8CE8-D3DC71BBDAE1}" sibTransId="{8B69C79F-53E3-4A2C-BDF5-3238F400FD29}"/>
    <dgm:cxn modelId="{8BB3FBEC-69F6-4F16-B047-D62DD5F16C34}" type="presOf" srcId="{DDEB5CB5-8899-4E22-924C-BF3F6BF29861}" destId="{BCC5DC6F-12D6-4459-B434-C89D056F0C02}" srcOrd="0" destOrd="0" presId="urn:microsoft.com/office/officeart/2005/8/layout/vList5"/>
    <dgm:cxn modelId="{37BDD7F1-9145-42E4-A42E-A9F6D283A984}" type="presOf" srcId="{939C61E2-4FEE-463B-8FDA-DA7E6214BA27}" destId="{CB54D02D-99F9-4CD4-80C0-AD4A8D042CB3}" srcOrd="0" destOrd="0" presId="urn:microsoft.com/office/officeart/2005/8/layout/vList5"/>
    <dgm:cxn modelId="{A17BABF9-3C2B-4F86-BCDC-27519D999A1C}" srcId="{917E3100-9FC2-45B7-8788-DD1D59EB140D}" destId="{1A33A20F-402E-4962-9DCF-225F8B03FFF5}" srcOrd="3" destOrd="0" parTransId="{79EFA5BF-46D4-4FE6-9B37-207CF05B5309}" sibTransId="{14A0DE0E-FF93-4458-B75A-075CC559A5DC}"/>
    <dgm:cxn modelId="{834064FE-9592-47DE-BE9A-F5111B5652E9}" srcId="{2217F9FF-DE6E-4095-88B7-0A5381E416ED}" destId="{DDEB5CB5-8899-4E22-924C-BF3F6BF29861}" srcOrd="0" destOrd="0" parTransId="{12FA3E3B-C621-44FE-9570-CF0FB4A8D7C1}" sibTransId="{88F85312-84C5-449E-A93A-39AC78583633}"/>
    <dgm:cxn modelId="{0433F872-3500-4370-B87F-D51EE38CAC6F}" type="presParOf" srcId="{631E6CB4-6582-44DC-A62C-11BCDE241E09}" destId="{7C9FEA2A-7E44-4DAF-A796-00EE31556A55}" srcOrd="0" destOrd="0" presId="urn:microsoft.com/office/officeart/2005/8/layout/vList5"/>
    <dgm:cxn modelId="{6E089299-0946-4294-A225-53AE28F6ABD3}" type="presParOf" srcId="{7C9FEA2A-7E44-4DAF-A796-00EE31556A55}" destId="{E39E1288-4D9F-4903-B9AA-A4AA5826AA6B}" srcOrd="0" destOrd="0" presId="urn:microsoft.com/office/officeart/2005/8/layout/vList5"/>
    <dgm:cxn modelId="{57B2D074-1613-4FFE-9F8D-54ECCE452C09}" type="presParOf" srcId="{631E6CB4-6582-44DC-A62C-11BCDE241E09}" destId="{766C51FE-86BD-4E78-995A-03B1BCC7226F}" srcOrd="1" destOrd="0" presId="urn:microsoft.com/office/officeart/2005/8/layout/vList5"/>
    <dgm:cxn modelId="{63774903-2C9C-4550-B13F-1CCA8C76291A}" type="presParOf" srcId="{631E6CB4-6582-44DC-A62C-11BCDE241E09}" destId="{4D3A89F4-4843-4821-B821-0168D1E9919A}" srcOrd="2" destOrd="0" presId="urn:microsoft.com/office/officeart/2005/8/layout/vList5"/>
    <dgm:cxn modelId="{57940E78-2C76-4151-8129-FC2F8019C7D9}" type="presParOf" srcId="{4D3A89F4-4843-4821-B821-0168D1E9919A}" destId="{CB54D02D-99F9-4CD4-80C0-AD4A8D042CB3}" srcOrd="0" destOrd="0" presId="urn:microsoft.com/office/officeart/2005/8/layout/vList5"/>
    <dgm:cxn modelId="{E6A0E959-03AE-4957-8447-A9CC0C92A58E}" type="presParOf" srcId="{4D3A89F4-4843-4821-B821-0168D1E9919A}" destId="{581F9A06-1C8C-4674-9C3E-9CB1AD332760}" srcOrd="1" destOrd="0" presId="urn:microsoft.com/office/officeart/2005/8/layout/vList5"/>
    <dgm:cxn modelId="{7306E42E-C745-4B5D-9119-636E8B336B16}" type="presParOf" srcId="{631E6CB4-6582-44DC-A62C-11BCDE241E09}" destId="{63617D25-D73F-402A-801E-406327DE5C4E}" srcOrd="3" destOrd="0" presId="urn:microsoft.com/office/officeart/2005/8/layout/vList5"/>
    <dgm:cxn modelId="{C94F2C89-829E-4A72-963D-900BD5BAD21C}" type="presParOf" srcId="{631E6CB4-6582-44DC-A62C-11BCDE241E09}" destId="{B684B1E8-FCE2-45AA-957B-4DC7CD5A2C89}" srcOrd="4" destOrd="0" presId="urn:microsoft.com/office/officeart/2005/8/layout/vList5"/>
    <dgm:cxn modelId="{4F839CC4-324D-4F35-8F8D-2DB08ACBFCDC}" type="presParOf" srcId="{B684B1E8-FCE2-45AA-957B-4DC7CD5A2C89}" destId="{6CB7F334-C8E1-454B-A240-9C082BC81510}" srcOrd="0" destOrd="0" presId="urn:microsoft.com/office/officeart/2005/8/layout/vList5"/>
    <dgm:cxn modelId="{50D73ED6-235A-49D0-AEDE-5381E7F56F5F}" type="presParOf" srcId="{B684B1E8-FCE2-45AA-957B-4DC7CD5A2C89}" destId="{BCC5DC6F-12D6-4459-B434-C89D056F0C02}" srcOrd="1" destOrd="0" presId="urn:microsoft.com/office/officeart/2005/8/layout/vList5"/>
    <dgm:cxn modelId="{085044EF-D929-4F5B-86D9-F715ECA122BB}" type="presParOf" srcId="{631E6CB4-6582-44DC-A62C-11BCDE241E09}" destId="{D0CF5FC2-A3E7-420C-A885-F481519C7814}" srcOrd="5" destOrd="0" presId="urn:microsoft.com/office/officeart/2005/8/layout/vList5"/>
    <dgm:cxn modelId="{5464D586-2823-434B-B1B6-5F9E37B0C5DB}" type="presParOf" srcId="{631E6CB4-6582-44DC-A62C-11BCDE241E09}" destId="{ABB7CB81-5EED-4F41-8D88-CE36BE847DF0}" srcOrd="6" destOrd="0" presId="urn:microsoft.com/office/officeart/2005/8/layout/vList5"/>
    <dgm:cxn modelId="{DE113142-D3A8-4D20-BDED-9CF5E463D42C}" type="presParOf" srcId="{ABB7CB81-5EED-4F41-8D88-CE36BE847DF0}" destId="{06B4051D-C809-4952-AFC0-D407FFB6852A}" srcOrd="0" destOrd="0" presId="urn:microsoft.com/office/officeart/2005/8/layout/vList5"/>
    <dgm:cxn modelId="{036821BA-D54A-4C32-ABA0-497C2230C7AF}" type="presParOf" srcId="{ABB7CB81-5EED-4F41-8D88-CE36BE847DF0}" destId="{9EAFAD7A-BA20-4B6C-9793-A28A49CE1A0A}" srcOrd="1" destOrd="0" presId="urn:microsoft.com/office/officeart/2005/8/layout/vList5"/>
    <dgm:cxn modelId="{7D5339B9-97B3-4539-A41B-DC71153B091D}" type="presParOf" srcId="{631E6CB4-6582-44DC-A62C-11BCDE241E09}" destId="{EFB32322-7937-46DB-BA39-843BEC5E91FE}" srcOrd="7" destOrd="0" presId="urn:microsoft.com/office/officeart/2005/8/layout/vList5"/>
    <dgm:cxn modelId="{49DA9149-8B19-4EEF-884C-25314F71DD16}" type="presParOf" srcId="{631E6CB4-6582-44DC-A62C-11BCDE241E09}" destId="{C7784EE2-743E-4BA0-A1F5-1FD4385F915F}" srcOrd="8" destOrd="0" presId="urn:microsoft.com/office/officeart/2005/8/layout/vList5"/>
    <dgm:cxn modelId="{3055A4E8-533C-4C4B-ADD6-C4F01F213880}" type="presParOf" srcId="{C7784EE2-743E-4BA0-A1F5-1FD4385F915F}" destId="{32D917FA-D64A-4FB2-B318-64818AB684EB}"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5CD102-8C91-492F-8496-67CF4DFF6D46}"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67CAE665-BB1E-48F1-9765-6AE1474C7F5E}">
      <dgm:prSet/>
      <dgm:spPr/>
      <dgm:t>
        <a:bodyPr/>
        <a:lstStyle/>
        <a:p>
          <a:r>
            <a:rPr lang="fr-FR" b="1" i="0" baseline="0" dirty="0"/>
            <a:t>Pré-étapes du K-</a:t>
          </a:r>
          <a:r>
            <a:rPr lang="fr-FR" b="1" i="0" baseline="0" dirty="0" err="1"/>
            <a:t>means</a:t>
          </a:r>
          <a:r>
            <a:rPr lang="fr-FR" b="1" i="0" baseline="0" dirty="0"/>
            <a:t> :</a:t>
          </a:r>
          <a:endParaRPr lang="en-US" dirty="0"/>
        </a:p>
      </dgm:t>
    </dgm:pt>
    <dgm:pt modelId="{67DB26A0-21CB-4C92-813F-58CA467D95FC}" type="parTrans" cxnId="{A437A17B-A77C-45B4-965F-306CC912B5A8}">
      <dgm:prSet/>
      <dgm:spPr/>
      <dgm:t>
        <a:bodyPr/>
        <a:lstStyle/>
        <a:p>
          <a:endParaRPr lang="en-US"/>
        </a:p>
      </dgm:t>
    </dgm:pt>
    <dgm:pt modelId="{1C591231-7C86-47CE-8CD3-DA42897C5501}" type="sibTrans" cxnId="{A437A17B-A77C-45B4-965F-306CC912B5A8}">
      <dgm:prSet/>
      <dgm:spPr/>
      <dgm:t>
        <a:bodyPr/>
        <a:lstStyle/>
        <a:p>
          <a:endParaRPr lang="en-US"/>
        </a:p>
      </dgm:t>
    </dgm:pt>
    <dgm:pt modelId="{C4CCCD91-D88C-4FC2-887B-E55195918019}">
      <dgm:prSet/>
      <dgm:spPr/>
      <dgm:t>
        <a:bodyPr/>
        <a:lstStyle/>
        <a:p>
          <a:r>
            <a:rPr lang="fr-FR" b="1" i="0" baseline="0" dirty="0"/>
            <a:t>Suppression des colonnes non pertinentes</a:t>
          </a:r>
          <a:r>
            <a:rPr lang="fr-FR" b="0" i="0" baseline="0" dirty="0"/>
            <a:t> :</a:t>
          </a:r>
          <a:endParaRPr lang="en-US" dirty="0"/>
        </a:p>
      </dgm:t>
    </dgm:pt>
    <dgm:pt modelId="{28B80AF8-4CBB-40EF-8417-45260CBA39D1}" type="parTrans" cxnId="{727932D4-1C47-4EA8-B697-1406AD30E25A}">
      <dgm:prSet/>
      <dgm:spPr/>
      <dgm:t>
        <a:bodyPr/>
        <a:lstStyle/>
        <a:p>
          <a:endParaRPr lang="en-US"/>
        </a:p>
      </dgm:t>
    </dgm:pt>
    <dgm:pt modelId="{6D957C65-5016-4A94-9E63-22B2E9369AC8}" type="sibTrans" cxnId="{727932D4-1C47-4EA8-B697-1406AD30E25A}">
      <dgm:prSet/>
      <dgm:spPr/>
      <dgm:t>
        <a:bodyPr/>
        <a:lstStyle/>
        <a:p>
          <a:endParaRPr lang="en-US"/>
        </a:p>
      </dgm:t>
    </dgm:pt>
    <dgm:pt modelId="{F86FED52-29EF-4E03-B33B-4003787D8AE8}">
      <dgm:prSet/>
      <dgm:spPr/>
      <dgm:t>
        <a:bodyPr/>
        <a:lstStyle/>
        <a:p>
          <a:r>
            <a:rPr lang="fr-FR" b="0" i="0" baseline="0" dirty="0"/>
            <a:t>Éliminer les colonnes redondantes ou trop corrélées du </a:t>
          </a:r>
          <a:r>
            <a:rPr lang="fr-FR" b="0" i="0" baseline="0" dirty="0" err="1"/>
            <a:t>dataframe</a:t>
          </a:r>
          <a:r>
            <a:rPr lang="fr-FR" b="0" i="0" baseline="0" dirty="0"/>
            <a:t> final.</a:t>
          </a:r>
          <a:endParaRPr lang="en-US" dirty="0"/>
        </a:p>
      </dgm:t>
    </dgm:pt>
    <dgm:pt modelId="{2D684FBF-BC52-4038-8EB2-012E57B47918}" type="parTrans" cxnId="{52F03812-5564-4687-9B12-CF03FC25ED2C}">
      <dgm:prSet/>
      <dgm:spPr/>
      <dgm:t>
        <a:bodyPr/>
        <a:lstStyle/>
        <a:p>
          <a:endParaRPr lang="en-US"/>
        </a:p>
      </dgm:t>
    </dgm:pt>
    <dgm:pt modelId="{BE53A733-452C-4D14-8B6D-B8359B306B72}" type="sibTrans" cxnId="{52F03812-5564-4687-9B12-CF03FC25ED2C}">
      <dgm:prSet/>
      <dgm:spPr/>
      <dgm:t>
        <a:bodyPr/>
        <a:lstStyle/>
        <a:p>
          <a:endParaRPr lang="en-US"/>
        </a:p>
      </dgm:t>
    </dgm:pt>
    <dgm:pt modelId="{80CED6C1-9EF8-4794-B15C-6761C49B4CBF}">
      <dgm:prSet/>
      <dgm:spPr/>
      <dgm:t>
        <a:bodyPr/>
        <a:lstStyle/>
        <a:p>
          <a:r>
            <a:rPr lang="fr-FR" b="1" i="0" baseline="0"/>
            <a:t>Centrage et réduction des données</a:t>
          </a:r>
          <a:r>
            <a:rPr lang="fr-FR" b="0" i="0" baseline="0"/>
            <a:t> :</a:t>
          </a:r>
          <a:endParaRPr lang="en-US"/>
        </a:p>
      </dgm:t>
    </dgm:pt>
    <dgm:pt modelId="{0B5CF6D8-00C4-49F0-9A40-AAFDADFEC0BA}" type="parTrans" cxnId="{F34CA69A-FC39-4D50-AA9A-4F77DDE9A633}">
      <dgm:prSet/>
      <dgm:spPr/>
      <dgm:t>
        <a:bodyPr/>
        <a:lstStyle/>
        <a:p>
          <a:endParaRPr lang="en-US"/>
        </a:p>
      </dgm:t>
    </dgm:pt>
    <dgm:pt modelId="{88A46A15-54E4-44B2-AB17-E09F27F80C33}" type="sibTrans" cxnId="{F34CA69A-FC39-4D50-AA9A-4F77DDE9A633}">
      <dgm:prSet/>
      <dgm:spPr/>
      <dgm:t>
        <a:bodyPr/>
        <a:lstStyle/>
        <a:p>
          <a:endParaRPr lang="en-US"/>
        </a:p>
      </dgm:t>
    </dgm:pt>
    <dgm:pt modelId="{60470E8D-C263-4FE2-9AB0-2BEB5ABDFF2A}">
      <dgm:prSet/>
      <dgm:spPr/>
      <dgm:t>
        <a:bodyPr/>
        <a:lstStyle/>
        <a:p>
          <a:r>
            <a:rPr lang="fr-FR" b="0" i="0" baseline="0"/>
            <a:t>Normaliser les données pour que toutes les variables contribuent de manière égale au K-means.</a:t>
          </a:r>
          <a:endParaRPr lang="en-US"/>
        </a:p>
      </dgm:t>
    </dgm:pt>
    <dgm:pt modelId="{48E58DB8-9CF9-42A1-9F1D-026796984166}" type="parTrans" cxnId="{05E93E28-3F02-4F51-AE13-34BB2B00A26F}">
      <dgm:prSet/>
      <dgm:spPr/>
      <dgm:t>
        <a:bodyPr/>
        <a:lstStyle/>
        <a:p>
          <a:endParaRPr lang="en-US"/>
        </a:p>
      </dgm:t>
    </dgm:pt>
    <dgm:pt modelId="{2997ABC4-C298-437A-8776-28E8C9420E68}" type="sibTrans" cxnId="{05E93E28-3F02-4F51-AE13-34BB2B00A26F}">
      <dgm:prSet/>
      <dgm:spPr/>
      <dgm:t>
        <a:bodyPr/>
        <a:lstStyle/>
        <a:p>
          <a:endParaRPr lang="en-US"/>
        </a:p>
      </dgm:t>
    </dgm:pt>
    <dgm:pt modelId="{4C584255-6F86-449C-B6BF-5F7560F4FE40}">
      <dgm:prSet/>
      <dgm:spPr/>
      <dgm:t>
        <a:bodyPr/>
        <a:lstStyle/>
        <a:p>
          <a:r>
            <a:rPr lang="fr-FR" b="1" i="0" baseline="0" dirty="0"/>
            <a:t>Détermination du nombre optimal de clusters</a:t>
          </a:r>
          <a:r>
            <a:rPr lang="fr-FR" b="0" i="0" baseline="0" dirty="0"/>
            <a:t> :</a:t>
          </a:r>
          <a:endParaRPr lang="en-US" dirty="0"/>
        </a:p>
      </dgm:t>
    </dgm:pt>
    <dgm:pt modelId="{99AE2C05-F3D9-4AA2-AB8A-4313497C99FE}" type="parTrans" cxnId="{25EAA656-F5C9-4741-86E9-3E9E3DD6F968}">
      <dgm:prSet/>
      <dgm:spPr/>
      <dgm:t>
        <a:bodyPr/>
        <a:lstStyle/>
        <a:p>
          <a:endParaRPr lang="en-US"/>
        </a:p>
      </dgm:t>
    </dgm:pt>
    <dgm:pt modelId="{13B37A27-48F3-4D13-B4AE-2FB9BDEC4105}" type="sibTrans" cxnId="{25EAA656-F5C9-4741-86E9-3E9E3DD6F968}">
      <dgm:prSet/>
      <dgm:spPr/>
      <dgm:t>
        <a:bodyPr/>
        <a:lstStyle/>
        <a:p>
          <a:endParaRPr lang="en-US"/>
        </a:p>
      </dgm:t>
    </dgm:pt>
    <dgm:pt modelId="{E5BBBE92-F008-4264-9945-FD7113D231A8}">
      <dgm:prSet/>
      <dgm:spPr/>
      <dgm:t>
        <a:bodyPr/>
        <a:lstStyle/>
        <a:p>
          <a:r>
            <a:rPr lang="fr-FR" b="0" i="0" baseline="0" dirty="0"/>
            <a:t>Utiliser des méthodes comme l'inertie ou la silhouette pour identifier le nombre « k » approprié de clusters.</a:t>
          </a:r>
          <a:endParaRPr lang="en-US" dirty="0"/>
        </a:p>
      </dgm:t>
    </dgm:pt>
    <dgm:pt modelId="{A18EDD35-BAF2-4857-9C7E-E0B2BEFB61BD}" type="parTrans" cxnId="{2A0FCD0D-65D8-46D6-A484-A10B8128090A}">
      <dgm:prSet/>
      <dgm:spPr/>
      <dgm:t>
        <a:bodyPr/>
        <a:lstStyle/>
        <a:p>
          <a:endParaRPr lang="en-US"/>
        </a:p>
      </dgm:t>
    </dgm:pt>
    <dgm:pt modelId="{AD8F92EF-1E10-40A2-869B-1A8EAAD54451}" type="sibTrans" cxnId="{2A0FCD0D-65D8-46D6-A484-A10B8128090A}">
      <dgm:prSet/>
      <dgm:spPr/>
      <dgm:t>
        <a:bodyPr/>
        <a:lstStyle/>
        <a:p>
          <a:endParaRPr lang="en-US"/>
        </a:p>
      </dgm:t>
    </dgm:pt>
    <dgm:pt modelId="{79B12335-607E-4AC5-9A92-0D9F02FDC16C}">
      <dgm:prSet/>
      <dgm:spPr/>
      <dgm:t>
        <a:bodyPr/>
        <a:lstStyle/>
        <a:p>
          <a:r>
            <a:rPr lang="fr-FR" b="1" i="0" baseline="0"/>
            <a:t>Observation des données</a:t>
          </a:r>
          <a:r>
            <a:rPr lang="fr-FR" b="0" i="0" baseline="0"/>
            <a:t> :</a:t>
          </a:r>
          <a:endParaRPr lang="en-US"/>
        </a:p>
      </dgm:t>
    </dgm:pt>
    <dgm:pt modelId="{F9A87B09-25A8-483D-AE18-8DA8B4F2DE4F}" type="parTrans" cxnId="{2E146EF7-061F-49E4-BBDA-4A0BB6AF9B02}">
      <dgm:prSet/>
      <dgm:spPr/>
      <dgm:t>
        <a:bodyPr/>
        <a:lstStyle/>
        <a:p>
          <a:endParaRPr lang="en-US"/>
        </a:p>
      </dgm:t>
    </dgm:pt>
    <dgm:pt modelId="{CC7D0AF6-192A-4915-9D7B-33A53B147CBD}" type="sibTrans" cxnId="{2E146EF7-061F-49E4-BBDA-4A0BB6AF9B02}">
      <dgm:prSet/>
      <dgm:spPr/>
      <dgm:t>
        <a:bodyPr/>
        <a:lstStyle/>
        <a:p>
          <a:endParaRPr lang="en-US"/>
        </a:p>
      </dgm:t>
    </dgm:pt>
    <dgm:pt modelId="{E89BBBD6-1395-4633-B5EC-3FD8278EA8B7}">
      <dgm:prSet/>
      <dgm:spPr/>
      <dgm:t>
        <a:bodyPr/>
        <a:lstStyle/>
        <a:p>
          <a:r>
            <a:rPr lang="fr-FR" b="0" i="0" baseline="0" dirty="0"/>
            <a:t>Visualiser les données à l’aide de graphiques exploratoires (courbe, nuage de point, radar…)</a:t>
          </a:r>
          <a:endParaRPr lang="en-US" dirty="0"/>
        </a:p>
      </dgm:t>
    </dgm:pt>
    <dgm:pt modelId="{351290CA-218B-4E3B-A08A-81957600317B}" type="parTrans" cxnId="{2F6065C8-6035-45FA-9089-2098CED66AE9}">
      <dgm:prSet/>
      <dgm:spPr/>
      <dgm:t>
        <a:bodyPr/>
        <a:lstStyle/>
        <a:p>
          <a:endParaRPr lang="en-US"/>
        </a:p>
      </dgm:t>
    </dgm:pt>
    <dgm:pt modelId="{64AB10BE-E2B2-48FE-9B1C-95F40263BD3D}" type="sibTrans" cxnId="{2F6065C8-6035-45FA-9089-2098CED66AE9}">
      <dgm:prSet/>
      <dgm:spPr/>
      <dgm:t>
        <a:bodyPr/>
        <a:lstStyle/>
        <a:p>
          <a:endParaRPr lang="en-US"/>
        </a:p>
      </dgm:t>
    </dgm:pt>
    <dgm:pt modelId="{62A8D75A-3960-4399-8D93-363D017BC38F}" type="pres">
      <dgm:prSet presAssocID="{255CD102-8C91-492F-8496-67CF4DFF6D46}" presName="Name0" presStyleCnt="0">
        <dgm:presLayoutVars>
          <dgm:dir/>
          <dgm:animLvl val="lvl"/>
          <dgm:resizeHandles val="exact"/>
        </dgm:presLayoutVars>
      </dgm:prSet>
      <dgm:spPr/>
    </dgm:pt>
    <dgm:pt modelId="{C0F563EA-FEDF-45EE-A2A0-FA3763D14748}" type="pres">
      <dgm:prSet presAssocID="{67CAE665-BB1E-48F1-9765-6AE1474C7F5E}" presName="linNode" presStyleCnt="0"/>
      <dgm:spPr/>
    </dgm:pt>
    <dgm:pt modelId="{9E2A747F-489B-4340-89F8-B92F80E18609}" type="pres">
      <dgm:prSet presAssocID="{67CAE665-BB1E-48F1-9765-6AE1474C7F5E}" presName="parentText" presStyleLbl="node1" presStyleIdx="0" presStyleCnt="5" custLinFactNeighborX="84681" custLinFactNeighborY="-917">
        <dgm:presLayoutVars>
          <dgm:chMax val="1"/>
          <dgm:bulletEnabled val="1"/>
        </dgm:presLayoutVars>
      </dgm:prSet>
      <dgm:spPr/>
    </dgm:pt>
    <dgm:pt modelId="{E74C3E5B-9E70-42CF-BAC0-0EE5F08D3229}" type="pres">
      <dgm:prSet presAssocID="{1C591231-7C86-47CE-8CD3-DA42897C5501}" presName="sp" presStyleCnt="0"/>
      <dgm:spPr/>
    </dgm:pt>
    <dgm:pt modelId="{D604CA46-B1F7-44AC-ABC0-1D1A2198118B}" type="pres">
      <dgm:prSet presAssocID="{C4CCCD91-D88C-4FC2-887B-E55195918019}" presName="linNode" presStyleCnt="0"/>
      <dgm:spPr/>
    </dgm:pt>
    <dgm:pt modelId="{BD343753-3BEE-44E8-B707-E6B1C74AF745}" type="pres">
      <dgm:prSet presAssocID="{C4CCCD91-D88C-4FC2-887B-E55195918019}" presName="parentText" presStyleLbl="node1" presStyleIdx="1" presStyleCnt="5">
        <dgm:presLayoutVars>
          <dgm:chMax val="1"/>
          <dgm:bulletEnabled val="1"/>
        </dgm:presLayoutVars>
      </dgm:prSet>
      <dgm:spPr/>
    </dgm:pt>
    <dgm:pt modelId="{64B46C3B-BF6C-4EAA-B636-E639E8111A00}" type="pres">
      <dgm:prSet presAssocID="{C4CCCD91-D88C-4FC2-887B-E55195918019}" presName="descendantText" presStyleLbl="alignAccFollowNode1" presStyleIdx="0" presStyleCnt="4">
        <dgm:presLayoutVars>
          <dgm:bulletEnabled val="1"/>
        </dgm:presLayoutVars>
      </dgm:prSet>
      <dgm:spPr/>
    </dgm:pt>
    <dgm:pt modelId="{BAB80EAC-D34C-4765-ACC5-BECFC3C33824}" type="pres">
      <dgm:prSet presAssocID="{6D957C65-5016-4A94-9E63-22B2E9369AC8}" presName="sp" presStyleCnt="0"/>
      <dgm:spPr/>
    </dgm:pt>
    <dgm:pt modelId="{B0D77673-F21C-4C9C-9342-0A3439FECBE4}" type="pres">
      <dgm:prSet presAssocID="{80CED6C1-9EF8-4794-B15C-6761C49B4CBF}" presName="linNode" presStyleCnt="0"/>
      <dgm:spPr/>
    </dgm:pt>
    <dgm:pt modelId="{BEC88669-F95D-42DE-9A54-903F285398F1}" type="pres">
      <dgm:prSet presAssocID="{80CED6C1-9EF8-4794-B15C-6761C49B4CBF}" presName="parentText" presStyleLbl="node1" presStyleIdx="2" presStyleCnt="5">
        <dgm:presLayoutVars>
          <dgm:chMax val="1"/>
          <dgm:bulletEnabled val="1"/>
        </dgm:presLayoutVars>
      </dgm:prSet>
      <dgm:spPr/>
    </dgm:pt>
    <dgm:pt modelId="{2328BBB4-4D7F-4638-8ADB-37E169352C2A}" type="pres">
      <dgm:prSet presAssocID="{80CED6C1-9EF8-4794-B15C-6761C49B4CBF}" presName="descendantText" presStyleLbl="alignAccFollowNode1" presStyleIdx="1" presStyleCnt="4">
        <dgm:presLayoutVars>
          <dgm:bulletEnabled val="1"/>
        </dgm:presLayoutVars>
      </dgm:prSet>
      <dgm:spPr/>
    </dgm:pt>
    <dgm:pt modelId="{F29A357F-AB86-4CDE-BEE3-E38EEE3BB175}" type="pres">
      <dgm:prSet presAssocID="{88A46A15-54E4-44B2-AB17-E09F27F80C33}" presName="sp" presStyleCnt="0"/>
      <dgm:spPr/>
    </dgm:pt>
    <dgm:pt modelId="{159E58B3-FFAE-464F-A1C5-522B15139A42}" type="pres">
      <dgm:prSet presAssocID="{4C584255-6F86-449C-B6BF-5F7560F4FE40}" presName="linNode" presStyleCnt="0"/>
      <dgm:spPr/>
    </dgm:pt>
    <dgm:pt modelId="{7528B96A-E2AE-4FDE-AB0A-D798172BF275}" type="pres">
      <dgm:prSet presAssocID="{4C584255-6F86-449C-B6BF-5F7560F4FE40}" presName="parentText" presStyleLbl="node1" presStyleIdx="3" presStyleCnt="5">
        <dgm:presLayoutVars>
          <dgm:chMax val="1"/>
          <dgm:bulletEnabled val="1"/>
        </dgm:presLayoutVars>
      </dgm:prSet>
      <dgm:spPr/>
    </dgm:pt>
    <dgm:pt modelId="{24DAA4DC-78BF-4487-82CE-C51721DABB5A}" type="pres">
      <dgm:prSet presAssocID="{4C584255-6F86-449C-B6BF-5F7560F4FE40}" presName="descendantText" presStyleLbl="alignAccFollowNode1" presStyleIdx="2" presStyleCnt="4">
        <dgm:presLayoutVars>
          <dgm:bulletEnabled val="1"/>
        </dgm:presLayoutVars>
      </dgm:prSet>
      <dgm:spPr/>
    </dgm:pt>
    <dgm:pt modelId="{FF5FC925-1D12-490C-9FDE-63E0081EA2D4}" type="pres">
      <dgm:prSet presAssocID="{13B37A27-48F3-4D13-B4AE-2FB9BDEC4105}" presName="sp" presStyleCnt="0"/>
      <dgm:spPr/>
    </dgm:pt>
    <dgm:pt modelId="{0FA6C08A-131D-4A63-BBC1-A6A2782C72F2}" type="pres">
      <dgm:prSet presAssocID="{79B12335-607E-4AC5-9A92-0D9F02FDC16C}" presName="linNode" presStyleCnt="0"/>
      <dgm:spPr/>
    </dgm:pt>
    <dgm:pt modelId="{B98192F2-CAEC-4977-B547-F4E0D7222493}" type="pres">
      <dgm:prSet presAssocID="{79B12335-607E-4AC5-9A92-0D9F02FDC16C}" presName="parentText" presStyleLbl="node1" presStyleIdx="4" presStyleCnt="5">
        <dgm:presLayoutVars>
          <dgm:chMax val="1"/>
          <dgm:bulletEnabled val="1"/>
        </dgm:presLayoutVars>
      </dgm:prSet>
      <dgm:spPr/>
    </dgm:pt>
    <dgm:pt modelId="{17FD882F-6976-48B9-A08D-684A2EC4098D}" type="pres">
      <dgm:prSet presAssocID="{79B12335-607E-4AC5-9A92-0D9F02FDC16C}" presName="descendantText" presStyleLbl="alignAccFollowNode1" presStyleIdx="3" presStyleCnt="4">
        <dgm:presLayoutVars>
          <dgm:bulletEnabled val="1"/>
        </dgm:presLayoutVars>
      </dgm:prSet>
      <dgm:spPr/>
    </dgm:pt>
  </dgm:ptLst>
  <dgm:cxnLst>
    <dgm:cxn modelId="{E5D46E0B-EA87-4E87-8E3E-A2966DF5A167}" type="presOf" srcId="{255CD102-8C91-492F-8496-67CF4DFF6D46}" destId="{62A8D75A-3960-4399-8D93-363D017BC38F}" srcOrd="0" destOrd="0" presId="urn:microsoft.com/office/officeart/2005/8/layout/vList5"/>
    <dgm:cxn modelId="{2A0FCD0D-65D8-46D6-A484-A10B8128090A}" srcId="{4C584255-6F86-449C-B6BF-5F7560F4FE40}" destId="{E5BBBE92-F008-4264-9945-FD7113D231A8}" srcOrd="0" destOrd="0" parTransId="{A18EDD35-BAF2-4857-9C7E-E0B2BEFB61BD}" sibTransId="{AD8F92EF-1E10-40A2-869B-1A8EAAD54451}"/>
    <dgm:cxn modelId="{87C54910-A3CC-4876-A94F-8CD9BB942344}" type="presOf" srcId="{79B12335-607E-4AC5-9A92-0D9F02FDC16C}" destId="{B98192F2-CAEC-4977-B547-F4E0D7222493}" srcOrd="0" destOrd="0" presId="urn:microsoft.com/office/officeart/2005/8/layout/vList5"/>
    <dgm:cxn modelId="{52F03812-5564-4687-9B12-CF03FC25ED2C}" srcId="{C4CCCD91-D88C-4FC2-887B-E55195918019}" destId="{F86FED52-29EF-4E03-B33B-4003787D8AE8}" srcOrd="0" destOrd="0" parTransId="{2D684FBF-BC52-4038-8EB2-012E57B47918}" sibTransId="{BE53A733-452C-4D14-8B6D-B8359B306B72}"/>
    <dgm:cxn modelId="{8A9B8B21-228A-4CF1-97E4-2095F28AFC0D}" type="presOf" srcId="{F86FED52-29EF-4E03-B33B-4003787D8AE8}" destId="{64B46C3B-BF6C-4EAA-B636-E639E8111A00}" srcOrd="0" destOrd="0" presId="urn:microsoft.com/office/officeart/2005/8/layout/vList5"/>
    <dgm:cxn modelId="{ADA99F26-4833-4EDE-8D05-0074F360E98F}" type="presOf" srcId="{E89BBBD6-1395-4633-B5EC-3FD8278EA8B7}" destId="{17FD882F-6976-48B9-A08D-684A2EC4098D}" srcOrd="0" destOrd="0" presId="urn:microsoft.com/office/officeart/2005/8/layout/vList5"/>
    <dgm:cxn modelId="{05E93E28-3F02-4F51-AE13-34BB2B00A26F}" srcId="{80CED6C1-9EF8-4794-B15C-6761C49B4CBF}" destId="{60470E8D-C263-4FE2-9AB0-2BEB5ABDFF2A}" srcOrd="0" destOrd="0" parTransId="{48E58DB8-9CF9-42A1-9F1D-026796984166}" sibTransId="{2997ABC4-C298-437A-8776-28E8C9420E68}"/>
    <dgm:cxn modelId="{16EADB2E-F165-46B8-B032-EE4012B28423}" type="presOf" srcId="{4C584255-6F86-449C-B6BF-5F7560F4FE40}" destId="{7528B96A-E2AE-4FDE-AB0A-D798172BF275}" srcOrd="0" destOrd="0" presId="urn:microsoft.com/office/officeart/2005/8/layout/vList5"/>
    <dgm:cxn modelId="{25EAA656-F5C9-4741-86E9-3E9E3DD6F968}" srcId="{255CD102-8C91-492F-8496-67CF4DFF6D46}" destId="{4C584255-6F86-449C-B6BF-5F7560F4FE40}" srcOrd="3" destOrd="0" parTransId="{99AE2C05-F3D9-4AA2-AB8A-4313497C99FE}" sibTransId="{13B37A27-48F3-4D13-B4AE-2FB9BDEC4105}"/>
    <dgm:cxn modelId="{80013359-F2D0-40BC-8D39-8C25AC0D0AC4}" type="presOf" srcId="{80CED6C1-9EF8-4794-B15C-6761C49B4CBF}" destId="{BEC88669-F95D-42DE-9A54-903F285398F1}" srcOrd="0" destOrd="0" presId="urn:microsoft.com/office/officeart/2005/8/layout/vList5"/>
    <dgm:cxn modelId="{A437A17B-A77C-45B4-965F-306CC912B5A8}" srcId="{255CD102-8C91-492F-8496-67CF4DFF6D46}" destId="{67CAE665-BB1E-48F1-9765-6AE1474C7F5E}" srcOrd="0" destOrd="0" parTransId="{67DB26A0-21CB-4C92-813F-58CA467D95FC}" sibTransId="{1C591231-7C86-47CE-8CD3-DA42897C5501}"/>
    <dgm:cxn modelId="{3A52E683-DA76-4CE4-AA8A-BBB04B9F998E}" type="presOf" srcId="{E5BBBE92-F008-4264-9945-FD7113D231A8}" destId="{24DAA4DC-78BF-4487-82CE-C51721DABB5A}" srcOrd="0" destOrd="0" presId="urn:microsoft.com/office/officeart/2005/8/layout/vList5"/>
    <dgm:cxn modelId="{F34CA69A-FC39-4D50-AA9A-4F77DDE9A633}" srcId="{255CD102-8C91-492F-8496-67CF4DFF6D46}" destId="{80CED6C1-9EF8-4794-B15C-6761C49B4CBF}" srcOrd="2" destOrd="0" parTransId="{0B5CF6D8-00C4-49F0-9A40-AAFDADFEC0BA}" sibTransId="{88A46A15-54E4-44B2-AB17-E09F27F80C33}"/>
    <dgm:cxn modelId="{8F172EBE-72EA-4A1C-8FE8-C1DA92BB81FB}" type="presOf" srcId="{67CAE665-BB1E-48F1-9765-6AE1474C7F5E}" destId="{9E2A747F-489B-4340-89F8-B92F80E18609}" srcOrd="0" destOrd="0" presId="urn:microsoft.com/office/officeart/2005/8/layout/vList5"/>
    <dgm:cxn modelId="{3E0C11C7-23B1-4EE0-8AB2-DA13FBD4324E}" type="presOf" srcId="{C4CCCD91-D88C-4FC2-887B-E55195918019}" destId="{BD343753-3BEE-44E8-B707-E6B1C74AF745}" srcOrd="0" destOrd="0" presId="urn:microsoft.com/office/officeart/2005/8/layout/vList5"/>
    <dgm:cxn modelId="{2F6065C8-6035-45FA-9089-2098CED66AE9}" srcId="{79B12335-607E-4AC5-9A92-0D9F02FDC16C}" destId="{E89BBBD6-1395-4633-B5EC-3FD8278EA8B7}" srcOrd="0" destOrd="0" parTransId="{351290CA-218B-4E3B-A08A-81957600317B}" sibTransId="{64AB10BE-E2B2-48FE-9B1C-95F40263BD3D}"/>
    <dgm:cxn modelId="{727932D4-1C47-4EA8-B697-1406AD30E25A}" srcId="{255CD102-8C91-492F-8496-67CF4DFF6D46}" destId="{C4CCCD91-D88C-4FC2-887B-E55195918019}" srcOrd="1" destOrd="0" parTransId="{28B80AF8-4CBB-40EF-8417-45260CBA39D1}" sibTransId="{6D957C65-5016-4A94-9E63-22B2E9369AC8}"/>
    <dgm:cxn modelId="{2E146EF7-061F-49E4-BBDA-4A0BB6AF9B02}" srcId="{255CD102-8C91-492F-8496-67CF4DFF6D46}" destId="{79B12335-607E-4AC5-9A92-0D9F02FDC16C}" srcOrd="4" destOrd="0" parTransId="{F9A87B09-25A8-483D-AE18-8DA8B4F2DE4F}" sibTransId="{CC7D0AF6-192A-4915-9D7B-33A53B147CBD}"/>
    <dgm:cxn modelId="{2B9223FF-AF22-4285-9D7C-1AC381BE2043}" type="presOf" srcId="{60470E8D-C263-4FE2-9AB0-2BEB5ABDFF2A}" destId="{2328BBB4-4D7F-4638-8ADB-37E169352C2A}" srcOrd="0" destOrd="0" presId="urn:microsoft.com/office/officeart/2005/8/layout/vList5"/>
    <dgm:cxn modelId="{50BD5F8E-FF7F-40C6-BE91-35DB0F145C66}" type="presParOf" srcId="{62A8D75A-3960-4399-8D93-363D017BC38F}" destId="{C0F563EA-FEDF-45EE-A2A0-FA3763D14748}" srcOrd="0" destOrd="0" presId="urn:microsoft.com/office/officeart/2005/8/layout/vList5"/>
    <dgm:cxn modelId="{BB4E2630-38AE-4AE9-BDE7-ED5771790F6B}" type="presParOf" srcId="{C0F563EA-FEDF-45EE-A2A0-FA3763D14748}" destId="{9E2A747F-489B-4340-89F8-B92F80E18609}" srcOrd="0" destOrd="0" presId="urn:microsoft.com/office/officeart/2005/8/layout/vList5"/>
    <dgm:cxn modelId="{CED10A62-689A-4E13-AA74-7DF64C34A064}" type="presParOf" srcId="{62A8D75A-3960-4399-8D93-363D017BC38F}" destId="{E74C3E5B-9E70-42CF-BAC0-0EE5F08D3229}" srcOrd="1" destOrd="0" presId="urn:microsoft.com/office/officeart/2005/8/layout/vList5"/>
    <dgm:cxn modelId="{00D5723E-FBD5-40DF-86B6-ADFE10147F38}" type="presParOf" srcId="{62A8D75A-3960-4399-8D93-363D017BC38F}" destId="{D604CA46-B1F7-44AC-ABC0-1D1A2198118B}" srcOrd="2" destOrd="0" presId="urn:microsoft.com/office/officeart/2005/8/layout/vList5"/>
    <dgm:cxn modelId="{0D37D819-6AF8-4F98-B445-E9D545FF7E87}" type="presParOf" srcId="{D604CA46-B1F7-44AC-ABC0-1D1A2198118B}" destId="{BD343753-3BEE-44E8-B707-E6B1C74AF745}" srcOrd="0" destOrd="0" presId="urn:microsoft.com/office/officeart/2005/8/layout/vList5"/>
    <dgm:cxn modelId="{492D830F-DAC6-41F3-AC20-D63D12C09506}" type="presParOf" srcId="{D604CA46-B1F7-44AC-ABC0-1D1A2198118B}" destId="{64B46C3B-BF6C-4EAA-B636-E639E8111A00}" srcOrd="1" destOrd="0" presId="urn:microsoft.com/office/officeart/2005/8/layout/vList5"/>
    <dgm:cxn modelId="{CC444D5B-07E2-4F49-AB9D-ED25F134BB7E}" type="presParOf" srcId="{62A8D75A-3960-4399-8D93-363D017BC38F}" destId="{BAB80EAC-D34C-4765-ACC5-BECFC3C33824}" srcOrd="3" destOrd="0" presId="urn:microsoft.com/office/officeart/2005/8/layout/vList5"/>
    <dgm:cxn modelId="{8B4ACCDF-B6EA-43BE-8B0E-3470FE8AD4D2}" type="presParOf" srcId="{62A8D75A-3960-4399-8D93-363D017BC38F}" destId="{B0D77673-F21C-4C9C-9342-0A3439FECBE4}" srcOrd="4" destOrd="0" presId="urn:microsoft.com/office/officeart/2005/8/layout/vList5"/>
    <dgm:cxn modelId="{1E783F2A-C2A4-4593-A797-ABF501699974}" type="presParOf" srcId="{B0D77673-F21C-4C9C-9342-0A3439FECBE4}" destId="{BEC88669-F95D-42DE-9A54-903F285398F1}" srcOrd="0" destOrd="0" presId="urn:microsoft.com/office/officeart/2005/8/layout/vList5"/>
    <dgm:cxn modelId="{438ED948-0CD9-4B2D-B039-641016919871}" type="presParOf" srcId="{B0D77673-F21C-4C9C-9342-0A3439FECBE4}" destId="{2328BBB4-4D7F-4638-8ADB-37E169352C2A}" srcOrd="1" destOrd="0" presId="urn:microsoft.com/office/officeart/2005/8/layout/vList5"/>
    <dgm:cxn modelId="{F3E12D3D-D2D5-4BE8-95D1-D64DF9CF8B2C}" type="presParOf" srcId="{62A8D75A-3960-4399-8D93-363D017BC38F}" destId="{F29A357F-AB86-4CDE-BEE3-E38EEE3BB175}" srcOrd="5" destOrd="0" presId="urn:microsoft.com/office/officeart/2005/8/layout/vList5"/>
    <dgm:cxn modelId="{2B831247-F1E1-4167-9AE9-4219F9433460}" type="presParOf" srcId="{62A8D75A-3960-4399-8D93-363D017BC38F}" destId="{159E58B3-FFAE-464F-A1C5-522B15139A42}" srcOrd="6" destOrd="0" presId="urn:microsoft.com/office/officeart/2005/8/layout/vList5"/>
    <dgm:cxn modelId="{05E46508-B12C-48F9-8BA9-50AD6F415B5C}" type="presParOf" srcId="{159E58B3-FFAE-464F-A1C5-522B15139A42}" destId="{7528B96A-E2AE-4FDE-AB0A-D798172BF275}" srcOrd="0" destOrd="0" presId="urn:microsoft.com/office/officeart/2005/8/layout/vList5"/>
    <dgm:cxn modelId="{8203EC0F-221D-46D6-9109-A859D1E5DBF4}" type="presParOf" srcId="{159E58B3-FFAE-464F-A1C5-522B15139A42}" destId="{24DAA4DC-78BF-4487-82CE-C51721DABB5A}" srcOrd="1" destOrd="0" presId="urn:microsoft.com/office/officeart/2005/8/layout/vList5"/>
    <dgm:cxn modelId="{00ADCB00-2ACE-4D16-8852-D68DBFA53A21}" type="presParOf" srcId="{62A8D75A-3960-4399-8D93-363D017BC38F}" destId="{FF5FC925-1D12-490C-9FDE-63E0081EA2D4}" srcOrd="7" destOrd="0" presId="urn:microsoft.com/office/officeart/2005/8/layout/vList5"/>
    <dgm:cxn modelId="{2BAF5A94-15B6-42CE-B7B4-0D1916276B6F}" type="presParOf" srcId="{62A8D75A-3960-4399-8D93-363D017BC38F}" destId="{0FA6C08A-131D-4A63-BBC1-A6A2782C72F2}" srcOrd="8" destOrd="0" presId="urn:microsoft.com/office/officeart/2005/8/layout/vList5"/>
    <dgm:cxn modelId="{AAFA20FE-A7C0-4B54-9F29-B047AB24D7CB}" type="presParOf" srcId="{0FA6C08A-131D-4A63-BBC1-A6A2782C72F2}" destId="{B98192F2-CAEC-4977-B547-F4E0D7222493}" srcOrd="0" destOrd="0" presId="urn:microsoft.com/office/officeart/2005/8/layout/vList5"/>
    <dgm:cxn modelId="{B862B0EC-8A5D-4648-AFD9-32EFDBA4457F}" type="presParOf" srcId="{0FA6C08A-131D-4A63-BBC1-A6A2782C72F2}" destId="{17FD882F-6976-48B9-A08D-684A2EC4098D}"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9E1288-4D9F-4903-B9AA-A4AA5826AA6B}">
      <dsp:nvSpPr>
        <dsp:cNvPr id="0" name=""/>
        <dsp:cNvSpPr/>
      </dsp:nvSpPr>
      <dsp:spPr>
        <a:xfrm>
          <a:off x="2643863" y="17268"/>
          <a:ext cx="3182272" cy="98469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fr-FR" sz="2100" b="1" i="0" kern="1200" baseline="0" dirty="0"/>
            <a:t>Pré-étapes de la CAH :</a:t>
          </a:r>
          <a:endParaRPr lang="en-US" sz="2100" kern="1200" dirty="0"/>
        </a:p>
      </dsp:txBody>
      <dsp:txXfrm>
        <a:off x="2691932" y="65337"/>
        <a:ext cx="3086134" cy="888558"/>
      </dsp:txXfrm>
    </dsp:sp>
    <dsp:sp modelId="{581F9A06-1C8C-4674-9C3E-9CB1AD332760}">
      <dsp:nvSpPr>
        <dsp:cNvPr id="0" name=""/>
        <dsp:cNvSpPr/>
      </dsp:nvSpPr>
      <dsp:spPr>
        <a:xfrm rot="5400000">
          <a:off x="5617080" y="-1300155"/>
          <a:ext cx="787756" cy="565737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fr-FR" sz="1800" b="0" i="0" kern="1200" baseline="0" dirty="0"/>
            <a:t>Éliminer les colonnes redondantes ou trop corrélées du </a:t>
          </a:r>
          <a:r>
            <a:rPr lang="fr-FR" sz="1800" b="0" i="1" kern="1200" baseline="0" dirty="0" err="1"/>
            <a:t>dataframe</a:t>
          </a:r>
          <a:r>
            <a:rPr lang="fr-FR" sz="1800" b="0" i="0" kern="1200" baseline="0" dirty="0"/>
            <a:t> final.</a:t>
          </a:r>
          <a:endParaRPr lang="en-US" sz="1800" kern="1200" dirty="0"/>
        </a:p>
      </dsp:txBody>
      <dsp:txXfrm rot="-5400000">
        <a:off x="3182273" y="1173107"/>
        <a:ext cx="5618917" cy="710846"/>
      </dsp:txXfrm>
    </dsp:sp>
    <dsp:sp modelId="{CB54D02D-99F9-4CD4-80C0-AD4A8D042CB3}">
      <dsp:nvSpPr>
        <dsp:cNvPr id="0" name=""/>
        <dsp:cNvSpPr/>
      </dsp:nvSpPr>
      <dsp:spPr>
        <a:xfrm>
          <a:off x="0" y="1036183"/>
          <a:ext cx="3182272" cy="98469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fr-FR" sz="2000" b="1" i="0" kern="1200" baseline="0" dirty="0"/>
            <a:t>Suppression des colonnes non pertinentes</a:t>
          </a:r>
          <a:r>
            <a:rPr lang="fr-FR" sz="2000" b="0" i="0" kern="1200" baseline="0" dirty="0"/>
            <a:t> :</a:t>
          </a:r>
          <a:endParaRPr lang="en-US" sz="2000" kern="1200" dirty="0"/>
        </a:p>
      </dsp:txBody>
      <dsp:txXfrm>
        <a:off x="48069" y="1084252"/>
        <a:ext cx="3086134" cy="888558"/>
      </dsp:txXfrm>
    </dsp:sp>
    <dsp:sp modelId="{BCC5DC6F-12D6-4459-B434-C89D056F0C02}">
      <dsp:nvSpPr>
        <dsp:cNvPr id="0" name=""/>
        <dsp:cNvSpPr/>
      </dsp:nvSpPr>
      <dsp:spPr>
        <a:xfrm rot="5400000">
          <a:off x="5617080" y="-266224"/>
          <a:ext cx="787756" cy="565737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fr-FR" sz="1800" b="0" i="0" kern="1200" baseline="0"/>
            <a:t>Normaliser les données pour que toutes les variables contribuent de manière égale à la CAH.</a:t>
          </a:r>
          <a:endParaRPr lang="en-US" sz="1800" kern="1200"/>
        </a:p>
      </dsp:txBody>
      <dsp:txXfrm rot="-5400000">
        <a:off x="3182273" y="2207038"/>
        <a:ext cx="5618917" cy="710846"/>
      </dsp:txXfrm>
    </dsp:sp>
    <dsp:sp modelId="{6CB7F334-C8E1-454B-A240-9C082BC81510}">
      <dsp:nvSpPr>
        <dsp:cNvPr id="0" name=""/>
        <dsp:cNvSpPr/>
      </dsp:nvSpPr>
      <dsp:spPr>
        <a:xfrm>
          <a:off x="0" y="2070113"/>
          <a:ext cx="3182272" cy="98469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fr-FR" sz="2000" b="1" i="0" kern="1200" baseline="0" dirty="0"/>
            <a:t>Centrage et réduction des données</a:t>
          </a:r>
          <a:r>
            <a:rPr lang="fr-FR" sz="2000" b="0" i="0" kern="1200" baseline="0" dirty="0"/>
            <a:t> :</a:t>
          </a:r>
          <a:endParaRPr lang="en-US" sz="2000" kern="1200" dirty="0"/>
        </a:p>
      </dsp:txBody>
      <dsp:txXfrm>
        <a:off x="48069" y="2118182"/>
        <a:ext cx="3086134" cy="888558"/>
      </dsp:txXfrm>
    </dsp:sp>
    <dsp:sp modelId="{9EAFAD7A-BA20-4B6C-9793-A28A49CE1A0A}">
      <dsp:nvSpPr>
        <dsp:cNvPr id="0" name=""/>
        <dsp:cNvSpPr/>
      </dsp:nvSpPr>
      <dsp:spPr>
        <a:xfrm rot="5400000">
          <a:off x="5617080" y="767706"/>
          <a:ext cx="787756" cy="565737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fr-FR" sz="1800" b="0" i="0" kern="1200" baseline="0"/>
            <a:t>Utiliser une heatmap pour visualiser les moyennes des variables et identifier les tendances</a:t>
          </a:r>
          <a:endParaRPr lang="en-US" sz="1800" kern="1200"/>
        </a:p>
      </dsp:txBody>
      <dsp:txXfrm rot="-5400000">
        <a:off x="3182273" y="3240969"/>
        <a:ext cx="5618917" cy="710846"/>
      </dsp:txXfrm>
    </dsp:sp>
    <dsp:sp modelId="{06B4051D-C809-4952-AFC0-D407FFB6852A}">
      <dsp:nvSpPr>
        <dsp:cNvPr id="0" name=""/>
        <dsp:cNvSpPr/>
      </dsp:nvSpPr>
      <dsp:spPr>
        <a:xfrm>
          <a:off x="0" y="3104044"/>
          <a:ext cx="3182272" cy="98469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fr-FR" sz="2000" b="1" i="0" kern="1200" baseline="0" dirty="0"/>
            <a:t>Observation des moyennes des variables :</a:t>
          </a:r>
          <a:endParaRPr lang="en-US" sz="2000" b="1" kern="1200" dirty="0"/>
        </a:p>
      </dsp:txBody>
      <dsp:txXfrm>
        <a:off x="48069" y="3152113"/>
        <a:ext cx="3086134" cy="888558"/>
      </dsp:txXfrm>
    </dsp:sp>
    <dsp:sp modelId="{32D917FA-D64A-4FB2-B318-64818AB684EB}">
      <dsp:nvSpPr>
        <dsp:cNvPr id="0" name=""/>
        <dsp:cNvSpPr/>
      </dsp:nvSpPr>
      <dsp:spPr>
        <a:xfrm>
          <a:off x="278862" y="4140227"/>
          <a:ext cx="8401166" cy="98469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fr-FR" sz="2100" b="0" i="0" kern="1200" baseline="0" dirty="0"/>
            <a:t>Ces points assurent que les données sont prêtes pour l'analyse hiérarchique, en garantissant une contribution égale des variables.</a:t>
          </a:r>
          <a:endParaRPr lang="en-US" sz="2100" kern="1200" dirty="0"/>
        </a:p>
      </dsp:txBody>
      <dsp:txXfrm>
        <a:off x="326931" y="4188296"/>
        <a:ext cx="8305028" cy="8885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2A747F-489B-4340-89F8-B92F80E18609}">
      <dsp:nvSpPr>
        <dsp:cNvPr id="0" name=""/>
        <dsp:cNvSpPr/>
      </dsp:nvSpPr>
      <dsp:spPr>
        <a:xfrm>
          <a:off x="2539271" y="0"/>
          <a:ext cx="2998631" cy="88773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fr-FR" sz="1800" b="1" i="0" kern="1200" baseline="0" dirty="0"/>
            <a:t>Pré-étapes du K-</a:t>
          </a:r>
          <a:r>
            <a:rPr lang="fr-FR" sz="1800" b="1" i="0" kern="1200" baseline="0" dirty="0" err="1"/>
            <a:t>means</a:t>
          </a:r>
          <a:r>
            <a:rPr lang="fr-FR" sz="1800" b="1" i="0" kern="1200" baseline="0" dirty="0"/>
            <a:t> :</a:t>
          </a:r>
          <a:endParaRPr lang="en-US" sz="1800" kern="1200" dirty="0"/>
        </a:p>
      </dsp:txBody>
      <dsp:txXfrm>
        <a:off x="2582607" y="43336"/>
        <a:ext cx="2911959" cy="801066"/>
      </dsp:txXfrm>
    </dsp:sp>
    <dsp:sp modelId="{64B46C3B-BF6C-4EAA-B636-E639E8111A00}">
      <dsp:nvSpPr>
        <dsp:cNvPr id="0" name=""/>
        <dsp:cNvSpPr/>
      </dsp:nvSpPr>
      <dsp:spPr>
        <a:xfrm rot="5400000">
          <a:off x="5308986" y="-1287425"/>
          <a:ext cx="710190" cy="533090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fr-FR" sz="1600" b="0" i="0" kern="1200" baseline="0" dirty="0"/>
            <a:t>Éliminer les colonnes redondantes ou trop corrélées du </a:t>
          </a:r>
          <a:r>
            <a:rPr lang="fr-FR" sz="1600" b="0" i="0" kern="1200" baseline="0" dirty="0" err="1"/>
            <a:t>dataframe</a:t>
          </a:r>
          <a:r>
            <a:rPr lang="fr-FR" sz="1600" b="0" i="0" kern="1200" baseline="0" dirty="0"/>
            <a:t> final.</a:t>
          </a:r>
          <a:endParaRPr lang="en-US" sz="1600" kern="1200" dirty="0"/>
        </a:p>
      </dsp:txBody>
      <dsp:txXfrm rot="-5400000">
        <a:off x="2998631" y="1057599"/>
        <a:ext cx="5296232" cy="640852"/>
      </dsp:txXfrm>
    </dsp:sp>
    <dsp:sp modelId="{BD343753-3BEE-44E8-B707-E6B1C74AF745}">
      <dsp:nvSpPr>
        <dsp:cNvPr id="0" name=""/>
        <dsp:cNvSpPr/>
      </dsp:nvSpPr>
      <dsp:spPr>
        <a:xfrm>
          <a:off x="0" y="934156"/>
          <a:ext cx="2998631" cy="88773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fr-FR" sz="1800" b="1" i="0" kern="1200" baseline="0" dirty="0"/>
            <a:t>Suppression des colonnes non pertinentes</a:t>
          </a:r>
          <a:r>
            <a:rPr lang="fr-FR" sz="1800" b="0" i="0" kern="1200" baseline="0" dirty="0"/>
            <a:t> :</a:t>
          </a:r>
          <a:endParaRPr lang="en-US" sz="1800" kern="1200" dirty="0"/>
        </a:p>
      </dsp:txBody>
      <dsp:txXfrm>
        <a:off x="43336" y="977492"/>
        <a:ext cx="2911959" cy="801066"/>
      </dsp:txXfrm>
    </dsp:sp>
    <dsp:sp modelId="{2328BBB4-4D7F-4638-8ADB-37E169352C2A}">
      <dsp:nvSpPr>
        <dsp:cNvPr id="0" name=""/>
        <dsp:cNvSpPr/>
      </dsp:nvSpPr>
      <dsp:spPr>
        <a:xfrm rot="5400000">
          <a:off x="5308986" y="-355299"/>
          <a:ext cx="710190" cy="533090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fr-FR" sz="1600" b="0" i="0" kern="1200" baseline="0"/>
            <a:t>Normaliser les données pour que toutes les variables contribuent de manière égale au K-means.</a:t>
          </a:r>
          <a:endParaRPr lang="en-US" sz="1600" kern="1200"/>
        </a:p>
      </dsp:txBody>
      <dsp:txXfrm rot="-5400000">
        <a:off x="2998631" y="1989725"/>
        <a:ext cx="5296232" cy="640852"/>
      </dsp:txXfrm>
    </dsp:sp>
    <dsp:sp modelId="{BEC88669-F95D-42DE-9A54-903F285398F1}">
      <dsp:nvSpPr>
        <dsp:cNvPr id="0" name=""/>
        <dsp:cNvSpPr/>
      </dsp:nvSpPr>
      <dsp:spPr>
        <a:xfrm>
          <a:off x="0" y="1866281"/>
          <a:ext cx="2998631" cy="88773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fr-FR" sz="1800" b="1" i="0" kern="1200" baseline="0"/>
            <a:t>Centrage et réduction des données</a:t>
          </a:r>
          <a:r>
            <a:rPr lang="fr-FR" sz="1800" b="0" i="0" kern="1200" baseline="0"/>
            <a:t> :</a:t>
          </a:r>
          <a:endParaRPr lang="en-US" sz="1800" kern="1200"/>
        </a:p>
      </dsp:txBody>
      <dsp:txXfrm>
        <a:off x="43336" y="1909617"/>
        <a:ext cx="2911959" cy="801066"/>
      </dsp:txXfrm>
    </dsp:sp>
    <dsp:sp modelId="{24DAA4DC-78BF-4487-82CE-C51721DABB5A}">
      <dsp:nvSpPr>
        <dsp:cNvPr id="0" name=""/>
        <dsp:cNvSpPr/>
      </dsp:nvSpPr>
      <dsp:spPr>
        <a:xfrm rot="5400000">
          <a:off x="5308986" y="576826"/>
          <a:ext cx="710190" cy="533090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fr-FR" sz="1600" b="0" i="0" kern="1200" baseline="0" dirty="0"/>
            <a:t>Utiliser des méthodes comme l'inertie ou la silhouette pour identifier le nombre « k » approprié de clusters.</a:t>
          </a:r>
          <a:endParaRPr lang="en-US" sz="1600" kern="1200" dirty="0"/>
        </a:p>
      </dsp:txBody>
      <dsp:txXfrm rot="-5400000">
        <a:off x="2998631" y="2921851"/>
        <a:ext cx="5296232" cy="640852"/>
      </dsp:txXfrm>
    </dsp:sp>
    <dsp:sp modelId="{7528B96A-E2AE-4FDE-AB0A-D798172BF275}">
      <dsp:nvSpPr>
        <dsp:cNvPr id="0" name=""/>
        <dsp:cNvSpPr/>
      </dsp:nvSpPr>
      <dsp:spPr>
        <a:xfrm>
          <a:off x="0" y="2798407"/>
          <a:ext cx="2998631" cy="88773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fr-FR" sz="1800" b="1" i="0" kern="1200" baseline="0" dirty="0"/>
            <a:t>Détermination du nombre optimal de clusters</a:t>
          </a:r>
          <a:r>
            <a:rPr lang="fr-FR" sz="1800" b="0" i="0" kern="1200" baseline="0" dirty="0"/>
            <a:t> :</a:t>
          </a:r>
          <a:endParaRPr lang="en-US" sz="1800" kern="1200" dirty="0"/>
        </a:p>
      </dsp:txBody>
      <dsp:txXfrm>
        <a:off x="43336" y="2841743"/>
        <a:ext cx="2911959" cy="801066"/>
      </dsp:txXfrm>
    </dsp:sp>
    <dsp:sp modelId="{17FD882F-6976-48B9-A08D-684A2EC4098D}">
      <dsp:nvSpPr>
        <dsp:cNvPr id="0" name=""/>
        <dsp:cNvSpPr/>
      </dsp:nvSpPr>
      <dsp:spPr>
        <a:xfrm rot="5400000">
          <a:off x="5308986" y="1508951"/>
          <a:ext cx="710190" cy="533090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fr-FR" sz="1600" b="0" i="0" kern="1200" baseline="0" dirty="0"/>
            <a:t>Visualiser les données à l’aide de graphiques exploratoires (courbe, nuage de point, radar…)</a:t>
          </a:r>
          <a:endParaRPr lang="en-US" sz="1600" kern="1200" dirty="0"/>
        </a:p>
      </dsp:txBody>
      <dsp:txXfrm rot="-5400000">
        <a:off x="2998631" y="3853976"/>
        <a:ext cx="5296232" cy="640852"/>
      </dsp:txXfrm>
    </dsp:sp>
    <dsp:sp modelId="{B98192F2-CAEC-4977-B547-F4E0D7222493}">
      <dsp:nvSpPr>
        <dsp:cNvPr id="0" name=""/>
        <dsp:cNvSpPr/>
      </dsp:nvSpPr>
      <dsp:spPr>
        <a:xfrm>
          <a:off x="0" y="3730532"/>
          <a:ext cx="2998631" cy="88773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fr-FR" sz="1800" b="1" i="0" kern="1200" baseline="0"/>
            <a:t>Observation des données</a:t>
          </a:r>
          <a:r>
            <a:rPr lang="fr-FR" sz="1800" b="0" i="0" kern="1200" baseline="0"/>
            <a:t> :</a:t>
          </a:r>
          <a:endParaRPr lang="en-US" sz="1800" kern="1200"/>
        </a:p>
      </dsp:txBody>
      <dsp:txXfrm>
        <a:off x="43336" y="3773868"/>
        <a:ext cx="2911959" cy="80106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C5B445-1724-4B31-8882-8F63D3161D91}" type="datetimeFigureOut">
              <a:rPr lang="fr-FR" smtClean="0"/>
              <a:t>01/07/2024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97CDA0-A6FC-4A90-BB4C-2E60515B4F3C}" type="slidenum">
              <a:rPr lang="fr-FR" smtClean="0"/>
              <a:t>‹N°›</a:t>
            </a:fld>
            <a:endParaRPr lang="fr-FR"/>
          </a:p>
        </p:txBody>
      </p:sp>
    </p:spTree>
    <p:extLst>
      <p:ext uri="{BB962C8B-B14F-4D97-AF65-F5344CB8AC3E}">
        <p14:creationId xmlns:p14="http://schemas.microsoft.com/office/powerpoint/2010/main" val="4140118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12BED07-6713-92AA-40AF-AE58F4F83C7A}"/>
              </a:ext>
            </a:extLst>
          </p:cNvPr>
          <p:cNvSpPr>
            <a:spLocks noGrp="1"/>
          </p:cNvSpPr>
          <p:nvPr>
            <p:ph type="subTitle" idx="1"/>
          </p:nvPr>
        </p:nvSpPr>
        <p:spPr>
          <a:xfrm>
            <a:off x="1295400" y="4701464"/>
            <a:ext cx="8952782" cy="1204036"/>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FC9EF77-BF49-E4C1-0FC7-563354777900}"/>
              </a:ext>
            </a:extLst>
          </p:cNvPr>
          <p:cNvSpPr>
            <a:spLocks noGrp="1"/>
          </p:cNvSpPr>
          <p:nvPr>
            <p:ph type="dt" sz="half" idx="10"/>
          </p:nvPr>
        </p:nvSpPr>
        <p:spPr/>
        <p:txBody>
          <a:bodyPr/>
          <a:lstStyle/>
          <a:p>
            <a:fld id="{ED032AFE-FE78-47F7-A469-60B4758C177C}" type="datetime1">
              <a:rPr lang="en-US" smtClean="0"/>
              <a:t>7/1/2024</a:t>
            </a:fld>
            <a:endParaRPr lang="en-US"/>
          </a:p>
        </p:txBody>
      </p:sp>
      <p:sp>
        <p:nvSpPr>
          <p:cNvPr id="5" name="Footer Placeholder 4">
            <a:extLst>
              <a:ext uri="{FF2B5EF4-FFF2-40B4-BE49-F238E27FC236}">
                <a16:creationId xmlns:a16="http://schemas.microsoft.com/office/drawing/2014/main" id="{72BD5853-25AA-1C3D-EAD2-496674792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F0DAD-5850-CAAE-CD25-4D6DDDFF3A18}"/>
              </a:ext>
            </a:extLst>
          </p:cNvPr>
          <p:cNvSpPr>
            <a:spLocks noGrp="1"/>
          </p:cNvSpPr>
          <p:nvPr>
            <p:ph type="sldNum" sz="quarter" idx="12"/>
          </p:nvPr>
        </p:nvSpPr>
        <p:spPr/>
        <p:txBody>
          <a:bodyPr/>
          <a:lstStyle/>
          <a:p>
            <a:fld id="{1B8B3671-A306-4A69-8480-FA9BE839245D}" type="slidenum">
              <a:rPr lang="en-US" smtClean="0"/>
              <a:t>‹N°›</a:t>
            </a:fld>
            <a:endParaRPr lang="en-US"/>
          </a:p>
        </p:txBody>
      </p:sp>
      <p:sp>
        <p:nvSpPr>
          <p:cNvPr id="2" name="Title 1">
            <a:extLst>
              <a:ext uri="{FF2B5EF4-FFF2-40B4-BE49-F238E27FC236}">
                <a16:creationId xmlns:a16="http://schemas.microsoft.com/office/drawing/2014/main" id="{534851B1-0B20-9549-0D70-886AA9D04532}"/>
              </a:ext>
            </a:extLst>
          </p:cNvPr>
          <p:cNvSpPr>
            <a:spLocks noGrp="1"/>
          </p:cNvSpPr>
          <p:nvPr>
            <p:ph type="ctrTitle"/>
          </p:nvPr>
        </p:nvSpPr>
        <p:spPr>
          <a:xfrm>
            <a:off x="1295400" y="952500"/>
            <a:ext cx="8952781" cy="3748824"/>
          </a:xfrm>
          <a:noFill/>
        </p:spPr>
        <p:txBody>
          <a:bodyPr anchor="b">
            <a:normAutofit/>
          </a:bodyPr>
          <a:lstStyle>
            <a:lvl1pPr algn="l">
              <a:defRPr sz="3200" spc="530" baseline="0"/>
            </a:lvl1pPr>
          </a:lstStyle>
          <a:p>
            <a:r>
              <a:rPr lang="en-US" dirty="0"/>
              <a:t>Click to edit Master title style</a:t>
            </a:r>
          </a:p>
        </p:txBody>
      </p:sp>
    </p:spTree>
    <p:extLst>
      <p:ext uri="{BB962C8B-B14F-4D97-AF65-F5344CB8AC3E}">
        <p14:creationId xmlns:p14="http://schemas.microsoft.com/office/powerpoint/2010/main" val="1075224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2C3AB-851A-0D2F-B3AE-5B161CFFC00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89FD6B-3621-3904-7878-A2825C6925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808AE9-D8ED-ED5D-D7B0-A43811777E81}"/>
              </a:ext>
            </a:extLst>
          </p:cNvPr>
          <p:cNvSpPr>
            <a:spLocks noGrp="1"/>
          </p:cNvSpPr>
          <p:nvPr>
            <p:ph type="dt" sz="half" idx="10"/>
          </p:nvPr>
        </p:nvSpPr>
        <p:spPr/>
        <p:txBody>
          <a:bodyPr/>
          <a:lstStyle/>
          <a:p>
            <a:fld id="{A05280FA-A5A6-4969-96A4-A8675E56B9A4}" type="datetime1">
              <a:rPr lang="en-US" smtClean="0"/>
              <a:t>7/1/2024</a:t>
            </a:fld>
            <a:endParaRPr lang="en-US"/>
          </a:p>
        </p:txBody>
      </p:sp>
      <p:sp>
        <p:nvSpPr>
          <p:cNvPr id="5" name="Footer Placeholder 4">
            <a:extLst>
              <a:ext uri="{FF2B5EF4-FFF2-40B4-BE49-F238E27FC236}">
                <a16:creationId xmlns:a16="http://schemas.microsoft.com/office/drawing/2014/main" id="{9A9EF98B-AC81-D122-3D05-9C4E2FE42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FB543-B138-6627-3714-12105D172AD5}"/>
              </a:ext>
            </a:extLst>
          </p:cNvPr>
          <p:cNvSpPr>
            <a:spLocks noGrp="1"/>
          </p:cNvSpPr>
          <p:nvPr>
            <p:ph type="sldNum" sz="quarter" idx="12"/>
          </p:nvPr>
        </p:nvSpPr>
        <p:spPr/>
        <p:txBody>
          <a:bodyPr/>
          <a:lstStyle/>
          <a:p>
            <a:fld id="{1B8B3671-A306-4A69-8480-FA9BE839245D}" type="slidenum">
              <a:rPr lang="en-US" smtClean="0"/>
              <a:t>‹N°›</a:t>
            </a:fld>
            <a:endParaRPr lang="en-US"/>
          </a:p>
        </p:txBody>
      </p:sp>
    </p:spTree>
    <p:extLst>
      <p:ext uri="{BB962C8B-B14F-4D97-AF65-F5344CB8AC3E}">
        <p14:creationId xmlns:p14="http://schemas.microsoft.com/office/powerpoint/2010/main" val="3970470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3DE16D-F1A0-DDB5-A98C-A9055C93D914}"/>
              </a:ext>
            </a:extLst>
          </p:cNvPr>
          <p:cNvSpPr>
            <a:spLocks noGrp="1"/>
          </p:cNvSpPr>
          <p:nvPr>
            <p:ph type="title" orient="vert"/>
          </p:nvPr>
        </p:nvSpPr>
        <p:spPr>
          <a:xfrm>
            <a:off x="9188334" y="952499"/>
            <a:ext cx="2051165" cy="4953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8A548F-8DA7-C53C-1BFE-7C720CB20FA1}"/>
              </a:ext>
            </a:extLst>
          </p:cNvPr>
          <p:cNvSpPr>
            <a:spLocks noGrp="1"/>
          </p:cNvSpPr>
          <p:nvPr>
            <p:ph type="body" orient="vert" idx="1"/>
          </p:nvPr>
        </p:nvSpPr>
        <p:spPr>
          <a:xfrm>
            <a:off x="952500" y="952499"/>
            <a:ext cx="8235834" cy="49530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12EA2C8-1C90-25D0-8B0A-30B73CFD3EDE}"/>
              </a:ext>
            </a:extLst>
          </p:cNvPr>
          <p:cNvSpPr>
            <a:spLocks noGrp="1"/>
          </p:cNvSpPr>
          <p:nvPr>
            <p:ph type="dt" sz="half" idx="10"/>
          </p:nvPr>
        </p:nvSpPr>
        <p:spPr/>
        <p:txBody>
          <a:bodyPr/>
          <a:lstStyle/>
          <a:p>
            <a:fld id="{D455964B-87BF-432F-9EBA-2AF69F164041}" type="datetime1">
              <a:rPr lang="en-US" smtClean="0"/>
              <a:t>7/1/2024</a:t>
            </a:fld>
            <a:endParaRPr lang="en-US"/>
          </a:p>
        </p:txBody>
      </p:sp>
      <p:sp>
        <p:nvSpPr>
          <p:cNvPr id="5" name="Footer Placeholder 4">
            <a:extLst>
              <a:ext uri="{FF2B5EF4-FFF2-40B4-BE49-F238E27FC236}">
                <a16:creationId xmlns:a16="http://schemas.microsoft.com/office/drawing/2014/main" id="{EA6FF1A4-0404-DA2D-1EA4-828091C0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457155-0F4A-F7B7-C4A8-755572E98C2E}"/>
              </a:ext>
            </a:extLst>
          </p:cNvPr>
          <p:cNvSpPr>
            <a:spLocks noGrp="1"/>
          </p:cNvSpPr>
          <p:nvPr>
            <p:ph type="sldNum" sz="quarter" idx="12"/>
          </p:nvPr>
        </p:nvSpPr>
        <p:spPr/>
        <p:txBody>
          <a:bodyPr/>
          <a:lstStyle/>
          <a:p>
            <a:fld id="{1B8B3671-A306-4A69-8480-FA9BE839245D}" type="slidenum">
              <a:rPr lang="en-US" smtClean="0"/>
              <a:t>‹N°›</a:t>
            </a:fld>
            <a:endParaRPr lang="en-US"/>
          </a:p>
        </p:txBody>
      </p:sp>
    </p:spTree>
    <p:extLst>
      <p:ext uri="{BB962C8B-B14F-4D97-AF65-F5344CB8AC3E}">
        <p14:creationId xmlns:p14="http://schemas.microsoft.com/office/powerpoint/2010/main" val="3892652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48F26-B5E3-8A90-51FC-8520D1D732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EA4D95-10F3-6212-8302-5610C43E32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281BE7-A53D-441E-0393-0E59412C9117}"/>
              </a:ext>
            </a:extLst>
          </p:cNvPr>
          <p:cNvSpPr>
            <a:spLocks noGrp="1"/>
          </p:cNvSpPr>
          <p:nvPr>
            <p:ph type="dt" sz="half" idx="10"/>
          </p:nvPr>
        </p:nvSpPr>
        <p:spPr/>
        <p:txBody>
          <a:bodyPr/>
          <a:lstStyle/>
          <a:p>
            <a:fld id="{2AC1C3B5-7DD9-439C-A0B3-8B333C993DCE}" type="datetime1">
              <a:rPr lang="en-US" smtClean="0"/>
              <a:t>7/1/2024</a:t>
            </a:fld>
            <a:endParaRPr lang="en-US"/>
          </a:p>
        </p:txBody>
      </p:sp>
      <p:sp>
        <p:nvSpPr>
          <p:cNvPr id="5" name="Footer Placeholder 4">
            <a:extLst>
              <a:ext uri="{FF2B5EF4-FFF2-40B4-BE49-F238E27FC236}">
                <a16:creationId xmlns:a16="http://schemas.microsoft.com/office/drawing/2014/main" id="{0DEF10F0-B23F-BF4B-DB66-9BCF734DB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65DDEC-13A7-D988-D082-03076F80F1F0}"/>
              </a:ext>
            </a:extLst>
          </p:cNvPr>
          <p:cNvSpPr>
            <a:spLocks noGrp="1"/>
          </p:cNvSpPr>
          <p:nvPr>
            <p:ph type="sldNum" sz="quarter" idx="12"/>
          </p:nvPr>
        </p:nvSpPr>
        <p:spPr/>
        <p:txBody>
          <a:bodyPr/>
          <a:lstStyle/>
          <a:p>
            <a:fld id="{1B8B3671-A306-4A69-8480-FA9BE839245D}" type="slidenum">
              <a:rPr lang="en-US" smtClean="0"/>
              <a:t>‹N°›</a:t>
            </a:fld>
            <a:endParaRPr lang="en-US"/>
          </a:p>
        </p:txBody>
      </p:sp>
    </p:spTree>
    <p:extLst>
      <p:ext uri="{BB962C8B-B14F-4D97-AF65-F5344CB8AC3E}">
        <p14:creationId xmlns:p14="http://schemas.microsoft.com/office/powerpoint/2010/main" val="3702386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80CFA-45ED-71B0-EE3E-CCE6D5C19377}"/>
              </a:ext>
            </a:extLst>
          </p:cNvPr>
          <p:cNvSpPr>
            <a:spLocks noGrp="1"/>
          </p:cNvSpPr>
          <p:nvPr>
            <p:ph type="title"/>
          </p:nvPr>
        </p:nvSpPr>
        <p:spPr>
          <a:xfrm>
            <a:off x="1295400" y="1618211"/>
            <a:ext cx="8412190" cy="3944389"/>
          </a:xfrm>
        </p:spPr>
        <p:txBody>
          <a:bodyPr anchor="t">
            <a:normAutofit/>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8F37BECA-A01D-7D7A-F2A6-891EC9D22945}"/>
              </a:ext>
            </a:extLst>
          </p:cNvPr>
          <p:cNvSpPr>
            <a:spLocks noGrp="1"/>
          </p:cNvSpPr>
          <p:nvPr>
            <p:ph type="body" idx="1"/>
          </p:nvPr>
        </p:nvSpPr>
        <p:spPr>
          <a:xfrm>
            <a:off x="1295400" y="908858"/>
            <a:ext cx="8412192" cy="676102"/>
          </a:xfrm>
        </p:spPr>
        <p:txBody>
          <a:bodyPr anchor="b">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6716478-6FAF-D420-0B87-6EABB81E887C}"/>
              </a:ext>
            </a:extLst>
          </p:cNvPr>
          <p:cNvSpPr>
            <a:spLocks noGrp="1"/>
          </p:cNvSpPr>
          <p:nvPr>
            <p:ph type="dt" sz="half" idx="10"/>
          </p:nvPr>
        </p:nvSpPr>
        <p:spPr/>
        <p:txBody>
          <a:bodyPr/>
          <a:lstStyle/>
          <a:p>
            <a:fld id="{9C82241C-B90D-42A0-B076-4E964FA85F5A}" type="datetime1">
              <a:rPr lang="en-US" smtClean="0"/>
              <a:t>7/1/2024</a:t>
            </a:fld>
            <a:endParaRPr lang="en-US"/>
          </a:p>
        </p:txBody>
      </p:sp>
      <p:sp>
        <p:nvSpPr>
          <p:cNvPr id="5" name="Footer Placeholder 4">
            <a:extLst>
              <a:ext uri="{FF2B5EF4-FFF2-40B4-BE49-F238E27FC236}">
                <a16:creationId xmlns:a16="http://schemas.microsoft.com/office/drawing/2014/main" id="{87C4289B-CB0D-8AFC-7C02-F755C0DCC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971E4-8A9E-2A30-D7FE-B3505124BB9D}"/>
              </a:ext>
            </a:extLst>
          </p:cNvPr>
          <p:cNvSpPr>
            <a:spLocks noGrp="1"/>
          </p:cNvSpPr>
          <p:nvPr>
            <p:ph type="sldNum" sz="quarter" idx="12"/>
          </p:nvPr>
        </p:nvSpPr>
        <p:spPr/>
        <p:txBody>
          <a:bodyPr/>
          <a:lstStyle/>
          <a:p>
            <a:fld id="{1B8B3671-A306-4A69-8480-FA9BE839245D}" type="slidenum">
              <a:rPr lang="en-US" smtClean="0"/>
              <a:t>‹N°›</a:t>
            </a:fld>
            <a:endParaRPr lang="en-US"/>
          </a:p>
        </p:txBody>
      </p:sp>
    </p:spTree>
    <p:extLst>
      <p:ext uri="{BB962C8B-B14F-4D97-AF65-F5344CB8AC3E}">
        <p14:creationId xmlns:p14="http://schemas.microsoft.com/office/powerpoint/2010/main" val="2695899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7F941-C3A7-545F-8046-C7A9AC8030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BD4277-CFAE-EEF6-3346-61F06D5A3945}"/>
              </a:ext>
            </a:extLst>
          </p:cNvPr>
          <p:cNvSpPr>
            <a:spLocks noGrp="1"/>
          </p:cNvSpPr>
          <p:nvPr>
            <p:ph sz="half" idx="1"/>
          </p:nvPr>
        </p:nvSpPr>
        <p:spPr>
          <a:xfrm>
            <a:off x="1295401" y="2260121"/>
            <a:ext cx="4350026" cy="36568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9543384-699D-84FC-C8B5-7BDE49BB4478}"/>
              </a:ext>
            </a:extLst>
          </p:cNvPr>
          <p:cNvSpPr>
            <a:spLocks noGrp="1"/>
          </p:cNvSpPr>
          <p:nvPr>
            <p:ph sz="half" idx="2"/>
          </p:nvPr>
        </p:nvSpPr>
        <p:spPr>
          <a:xfrm>
            <a:off x="6546574" y="2260120"/>
            <a:ext cx="4350025" cy="365688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0A49386-AFC8-03DA-4563-07B0A0119B1C}"/>
              </a:ext>
            </a:extLst>
          </p:cNvPr>
          <p:cNvSpPr>
            <a:spLocks noGrp="1"/>
          </p:cNvSpPr>
          <p:nvPr>
            <p:ph type="dt" sz="half" idx="10"/>
          </p:nvPr>
        </p:nvSpPr>
        <p:spPr/>
        <p:txBody>
          <a:bodyPr/>
          <a:lstStyle/>
          <a:p>
            <a:fld id="{3BACF776-E94F-47F5-B930-491E8B10A0F2}" type="datetime1">
              <a:rPr lang="en-US" smtClean="0"/>
              <a:t>7/1/2024</a:t>
            </a:fld>
            <a:endParaRPr lang="en-US"/>
          </a:p>
        </p:txBody>
      </p:sp>
      <p:sp>
        <p:nvSpPr>
          <p:cNvPr id="6" name="Footer Placeholder 5">
            <a:extLst>
              <a:ext uri="{FF2B5EF4-FFF2-40B4-BE49-F238E27FC236}">
                <a16:creationId xmlns:a16="http://schemas.microsoft.com/office/drawing/2014/main" id="{23AED60A-7704-31D9-7D4D-65C635EDF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6927DA-3B5E-13B8-0BA8-5DCFF001E05E}"/>
              </a:ext>
            </a:extLst>
          </p:cNvPr>
          <p:cNvSpPr>
            <a:spLocks noGrp="1"/>
          </p:cNvSpPr>
          <p:nvPr>
            <p:ph type="sldNum" sz="quarter" idx="12"/>
          </p:nvPr>
        </p:nvSpPr>
        <p:spPr/>
        <p:txBody>
          <a:bodyPr/>
          <a:lstStyle/>
          <a:p>
            <a:fld id="{1B8B3671-A306-4A69-8480-FA9BE839245D}" type="slidenum">
              <a:rPr lang="en-US" smtClean="0"/>
              <a:t>‹N°›</a:t>
            </a:fld>
            <a:endParaRPr lang="en-US"/>
          </a:p>
        </p:txBody>
      </p:sp>
    </p:spTree>
    <p:extLst>
      <p:ext uri="{BB962C8B-B14F-4D97-AF65-F5344CB8AC3E}">
        <p14:creationId xmlns:p14="http://schemas.microsoft.com/office/powerpoint/2010/main" val="3280053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7B55A-280B-BDCB-F966-8578DDE741DC}"/>
              </a:ext>
            </a:extLst>
          </p:cNvPr>
          <p:cNvSpPr>
            <a:spLocks noGrp="1"/>
          </p:cNvSpPr>
          <p:nvPr>
            <p:ph type="title"/>
          </p:nvPr>
        </p:nvSpPr>
        <p:spPr>
          <a:xfrm>
            <a:off x="1295400" y="966788"/>
            <a:ext cx="10059988" cy="1051784"/>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0C76EA03-7008-14AB-547B-E66EA4EC968F}"/>
              </a:ext>
            </a:extLst>
          </p:cNvPr>
          <p:cNvSpPr>
            <a:spLocks noGrp="1"/>
          </p:cNvSpPr>
          <p:nvPr>
            <p:ph type="body" idx="1"/>
          </p:nvPr>
        </p:nvSpPr>
        <p:spPr>
          <a:xfrm>
            <a:off x="1295400" y="2018581"/>
            <a:ext cx="4350027" cy="544003"/>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D629F56-D2C8-71FE-FA59-002819D51856}"/>
              </a:ext>
            </a:extLst>
          </p:cNvPr>
          <p:cNvSpPr>
            <a:spLocks noGrp="1"/>
          </p:cNvSpPr>
          <p:nvPr>
            <p:ph sz="half" idx="2"/>
          </p:nvPr>
        </p:nvSpPr>
        <p:spPr>
          <a:xfrm>
            <a:off x="1295400" y="2774756"/>
            <a:ext cx="4350027" cy="31507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12524D2-CA8D-75F3-D089-C2F0E20D4759}"/>
              </a:ext>
            </a:extLst>
          </p:cNvPr>
          <p:cNvSpPr>
            <a:spLocks noGrp="1"/>
          </p:cNvSpPr>
          <p:nvPr>
            <p:ph type="body" sz="quarter" idx="3"/>
          </p:nvPr>
        </p:nvSpPr>
        <p:spPr>
          <a:xfrm>
            <a:off x="6546572" y="2018581"/>
            <a:ext cx="4350028" cy="544003"/>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E99B0E3-5AE5-0516-27BF-9F246137FE03}"/>
              </a:ext>
            </a:extLst>
          </p:cNvPr>
          <p:cNvSpPr>
            <a:spLocks noGrp="1"/>
          </p:cNvSpPr>
          <p:nvPr>
            <p:ph sz="quarter" idx="4"/>
          </p:nvPr>
        </p:nvSpPr>
        <p:spPr>
          <a:xfrm>
            <a:off x="6546572" y="2774756"/>
            <a:ext cx="4350028" cy="315079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F7B319A7-6048-4735-B2AC-6D6043F1461A}"/>
              </a:ext>
            </a:extLst>
          </p:cNvPr>
          <p:cNvSpPr>
            <a:spLocks noGrp="1"/>
          </p:cNvSpPr>
          <p:nvPr>
            <p:ph type="dt" sz="half" idx="10"/>
          </p:nvPr>
        </p:nvSpPr>
        <p:spPr/>
        <p:txBody>
          <a:bodyPr/>
          <a:lstStyle/>
          <a:p>
            <a:fld id="{9D5F6A99-7B38-4C8C-A316-81092F6F1A82}" type="datetime1">
              <a:rPr lang="en-US" smtClean="0"/>
              <a:t>7/1/2024</a:t>
            </a:fld>
            <a:endParaRPr lang="en-US"/>
          </a:p>
        </p:txBody>
      </p:sp>
      <p:sp>
        <p:nvSpPr>
          <p:cNvPr id="8" name="Footer Placeholder 7">
            <a:extLst>
              <a:ext uri="{FF2B5EF4-FFF2-40B4-BE49-F238E27FC236}">
                <a16:creationId xmlns:a16="http://schemas.microsoft.com/office/drawing/2014/main" id="{6515F875-F23E-D0D2-9115-CD494FDA00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B4F88F-F488-D9D5-CF99-AA1750AAFC39}"/>
              </a:ext>
            </a:extLst>
          </p:cNvPr>
          <p:cNvSpPr>
            <a:spLocks noGrp="1"/>
          </p:cNvSpPr>
          <p:nvPr>
            <p:ph type="sldNum" sz="quarter" idx="12"/>
          </p:nvPr>
        </p:nvSpPr>
        <p:spPr/>
        <p:txBody>
          <a:bodyPr/>
          <a:lstStyle/>
          <a:p>
            <a:fld id="{1B8B3671-A306-4A69-8480-FA9BE839245D}" type="slidenum">
              <a:rPr lang="en-US" smtClean="0"/>
              <a:t>‹N°›</a:t>
            </a:fld>
            <a:endParaRPr lang="en-US"/>
          </a:p>
        </p:txBody>
      </p:sp>
      <p:cxnSp>
        <p:nvCxnSpPr>
          <p:cNvPr id="13" name="Straight Connector 12">
            <a:extLst>
              <a:ext uri="{FF2B5EF4-FFF2-40B4-BE49-F238E27FC236}">
                <a16:creationId xmlns:a16="http://schemas.microsoft.com/office/drawing/2014/main" id="{B5094593-EFC2-EEEF-74CD-BD00F4132A94}"/>
              </a:ext>
            </a:extLst>
          </p:cNvPr>
          <p:cNvCxnSpPr>
            <a:cxnSpLocks/>
          </p:cNvCxnSpPr>
          <p:nvPr/>
        </p:nvCxnSpPr>
        <p:spPr>
          <a:xfrm>
            <a:off x="6657975" y="2625552"/>
            <a:ext cx="42386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F851F6D-436C-FA47-8CD1-2C10E735764A}"/>
              </a:ext>
            </a:extLst>
          </p:cNvPr>
          <p:cNvCxnSpPr>
            <a:cxnSpLocks/>
          </p:cNvCxnSpPr>
          <p:nvPr/>
        </p:nvCxnSpPr>
        <p:spPr>
          <a:xfrm>
            <a:off x="1403684" y="2625552"/>
            <a:ext cx="42417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8030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1B86-9261-4E82-EF65-30F78154E2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3A5E84-E43B-20AE-E80D-47CB0B07BD7B}"/>
              </a:ext>
            </a:extLst>
          </p:cNvPr>
          <p:cNvSpPr>
            <a:spLocks noGrp="1"/>
          </p:cNvSpPr>
          <p:nvPr>
            <p:ph type="dt" sz="half" idx="10"/>
          </p:nvPr>
        </p:nvSpPr>
        <p:spPr/>
        <p:txBody>
          <a:bodyPr/>
          <a:lstStyle/>
          <a:p>
            <a:fld id="{35912428-490C-4B90-AD66-3DFDA65464C7}" type="datetime1">
              <a:rPr lang="en-US" smtClean="0"/>
              <a:t>7/1/2024</a:t>
            </a:fld>
            <a:endParaRPr lang="en-US"/>
          </a:p>
        </p:txBody>
      </p:sp>
      <p:sp>
        <p:nvSpPr>
          <p:cNvPr id="4" name="Footer Placeholder 3">
            <a:extLst>
              <a:ext uri="{FF2B5EF4-FFF2-40B4-BE49-F238E27FC236}">
                <a16:creationId xmlns:a16="http://schemas.microsoft.com/office/drawing/2014/main" id="{2AFF5797-14F1-9FEB-247C-0E325AF74D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B5D7AF-1489-8F93-4828-0AE784B8BA8F}"/>
              </a:ext>
            </a:extLst>
          </p:cNvPr>
          <p:cNvSpPr>
            <a:spLocks noGrp="1"/>
          </p:cNvSpPr>
          <p:nvPr>
            <p:ph type="sldNum" sz="quarter" idx="12"/>
          </p:nvPr>
        </p:nvSpPr>
        <p:spPr/>
        <p:txBody>
          <a:bodyPr/>
          <a:lstStyle/>
          <a:p>
            <a:fld id="{1B8B3671-A306-4A69-8480-FA9BE839245D}" type="slidenum">
              <a:rPr lang="en-US" smtClean="0"/>
              <a:t>‹N°›</a:t>
            </a:fld>
            <a:endParaRPr lang="en-US"/>
          </a:p>
        </p:txBody>
      </p:sp>
    </p:spTree>
    <p:extLst>
      <p:ext uri="{BB962C8B-B14F-4D97-AF65-F5344CB8AC3E}">
        <p14:creationId xmlns:p14="http://schemas.microsoft.com/office/powerpoint/2010/main" val="3773742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6CAF1C-8901-AE05-E52C-D5B95941055B}"/>
              </a:ext>
            </a:extLst>
          </p:cNvPr>
          <p:cNvSpPr>
            <a:spLocks noGrp="1"/>
          </p:cNvSpPr>
          <p:nvPr>
            <p:ph type="dt" sz="half" idx="10"/>
          </p:nvPr>
        </p:nvSpPr>
        <p:spPr/>
        <p:txBody>
          <a:bodyPr/>
          <a:lstStyle/>
          <a:p>
            <a:fld id="{1FFB45D4-3FC5-46EB-ABF0-6A3DFCA1A096}" type="datetime1">
              <a:rPr lang="en-US" smtClean="0"/>
              <a:t>7/1/2024</a:t>
            </a:fld>
            <a:endParaRPr lang="en-US"/>
          </a:p>
        </p:txBody>
      </p:sp>
      <p:sp>
        <p:nvSpPr>
          <p:cNvPr id="3" name="Footer Placeholder 2">
            <a:extLst>
              <a:ext uri="{FF2B5EF4-FFF2-40B4-BE49-F238E27FC236}">
                <a16:creationId xmlns:a16="http://schemas.microsoft.com/office/drawing/2014/main" id="{E1CD4F90-2973-4FE2-6C2C-5C2AC5C5A8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50414B-A7EC-0C14-EFD2-29C5582CC184}"/>
              </a:ext>
            </a:extLst>
          </p:cNvPr>
          <p:cNvSpPr>
            <a:spLocks noGrp="1"/>
          </p:cNvSpPr>
          <p:nvPr>
            <p:ph type="sldNum" sz="quarter" idx="12"/>
          </p:nvPr>
        </p:nvSpPr>
        <p:spPr/>
        <p:txBody>
          <a:bodyPr/>
          <a:lstStyle/>
          <a:p>
            <a:fld id="{1B8B3671-A306-4A69-8480-FA9BE839245D}" type="slidenum">
              <a:rPr lang="en-US" smtClean="0"/>
              <a:t>‹N°›</a:t>
            </a:fld>
            <a:endParaRPr lang="en-US"/>
          </a:p>
        </p:txBody>
      </p:sp>
    </p:spTree>
    <p:extLst>
      <p:ext uri="{BB962C8B-B14F-4D97-AF65-F5344CB8AC3E}">
        <p14:creationId xmlns:p14="http://schemas.microsoft.com/office/powerpoint/2010/main" val="41441901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378C7-A764-C5E4-A6A4-DC5B1B3537FB}"/>
              </a:ext>
            </a:extLst>
          </p:cNvPr>
          <p:cNvSpPr>
            <a:spLocks noGrp="1"/>
          </p:cNvSpPr>
          <p:nvPr>
            <p:ph type="title"/>
          </p:nvPr>
        </p:nvSpPr>
        <p:spPr>
          <a:xfrm>
            <a:off x="1306484" y="1306484"/>
            <a:ext cx="3932237" cy="2122516"/>
          </a:xfrm>
        </p:spPr>
        <p:txBody>
          <a:bodyPr anchor="t">
            <a:normAutofit/>
          </a:bodyPr>
          <a:lstStyle>
            <a:lvl1pPr>
              <a:defRPr sz="2400"/>
            </a:lvl1pPr>
          </a:lstStyle>
          <a:p>
            <a:r>
              <a:rPr lang="en-US" dirty="0"/>
              <a:t>Click to edit Master title style</a:t>
            </a:r>
          </a:p>
        </p:txBody>
      </p:sp>
      <p:sp>
        <p:nvSpPr>
          <p:cNvPr id="3" name="Content Placeholder 2">
            <a:extLst>
              <a:ext uri="{FF2B5EF4-FFF2-40B4-BE49-F238E27FC236}">
                <a16:creationId xmlns:a16="http://schemas.microsoft.com/office/drawing/2014/main" id="{27DFE178-4B5D-413B-6583-AB81E8D04180}"/>
              </a:ext>
            </a:extLst>
          </p:cNvPr>
          <p:cNvSpPr>
            <a:spLocks noGrp="1"/>
          </p:cNvSpPr>
          <p:nvPr>
            <p:ph idx="1"/>
          </p:nvPr>
        </p:nvSpPr>
        <p:spPr>
          <a:xfrm>
            <a:off x="6096000" y="1312026"/>
            <a:ext cx="5143500" cy="4565651"/>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DB92F6D-71AB-9630-9DBE-46041C50C79A}"/>
              </a:ext>
            </a:extLst>
          </p:cNvPr>
          <p:cNvSpPr>
            <a:spLocks noGrp="1"/>
          </p:cNvSpPr>
          <p:nvPr>
            <p:ph type="body" sz="half" idx="2"/>
          </p:nvPr>
        </p:nvSpPr>
        <p:spPr>
          <a:xfrm>
            <a:off x="1306484" y="3428999"/>
            <a:ext cx="3932237" cy="2133601"/>
          </a:xfrm>
        </p:spPr>
        <p:txBody>
          <a:bodyPr anchor="b">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0FEAAD1-C919-6E2E-32D2-E199025FB8F9}"/>
              </a:ext>
            </a:extLst>
          </p:cNvPr>
          <p:cNvSpPr>
            <a:spLocks noGrp="1"/>
          </p:cNvSpPr>
          <p:nvPr>
            <p:ph type="dt" sz="half" idx="10"/>
          </p:nvPr>
        </p:nvSpPr>
        <p:spPr/>
        <p:txBody>
          <a:bodyPr/>
          <a:lstStyle/>
          <a:p>
            <a:fld id="{19DEDA5A-5536-4C97-905B-70152B51477C}" type="datetime1">
              <a:rPr lang="en-US" smtClean="0"/>
              <a:t>7/1/2024</a:t>
            </a:fld>
            <a:endParaRPr lang="en-US"/>
          </a:p>
        </p:txBody>
      </p:sp>
      <p:sp>
        <p:nvSpPr>
          <p:cNvPr id="6" name="Footer Placeholder 5">
            <a:extLst>
              <a:ext uri="{FF2B5EF4-FFF2-40B4-BE49-F238E27FC236}">
                <a16:creationId xmlns:a16="http://schemas.microsoft.com/office/drawing/2014/main" id="{5288B5D8-E15B-BE38-2A89-BD0F02E1A0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7ECC26-B78C-4CBD-6883-97E80D3E5165}"/>
              </a:ext>
            </a:extLst>
          </p:cNvPr>
          <p:cNvSpPr>
            <a:spLocks noGrp="1"/>
          </p:cNvSpPr>
          <p:nvPr>
            <p:ph type="sldNum" sz="quarter" idx="12"/>
          </p:nvPr>
        </p:nvSpPr>
        <p:spPr/>
        <p:txBody>
          <a:bodyPr/>
          <a:lstStyle/>
          <a:p>
            <a:fld id="{1B8B3671-A306-4A69-8480-FA9BE839245D}" type="slidenum">
              <a:rPr lang="en-US" smtClean="0"/>
              <a:t>‹N°›</a:t>
            </a:fld>
            <a:endParaRPr lang="en-US"/>
          </a:p>
        </p:txBody>
      </p:sp>
    </p:spTree>
    <p:extLst>
      <p:ext uri="{BB962C8B-B14F-4D97-AF65-F5344CB8AC3E}">
        <p14:creationId xmlns:p14="http://schemas.microsoft.com/office/powerpoint/2010/main" val="2563289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4EAA-30F7-390A-C77C-2E5BD8218BC0}"/>
              </a:ext>
            </a:extLst>
          </p:cNvPr>
          <p:cNvSpPr>
            <a:spLocks noGrp="1"/>
          </p:cNvSpPr>
          <p:nvPr>
            <p:ph type="title"/>
          </p:nvPr>
        </p:nvSpPr>
        <p:spPr>
          <a:xfrm>
            <a:off x="1306484" y="1307185"/>
            <a:ext cx="3932237" cy="2121813"/>
          </a:xfrm>
        </p:spPr>
        <p:txBody>
          <a:bodyPr anchor="t">
            <a:normAutofit/>
          </a:bodyPr>
          <a:lstStyle>
            <a:lvl1pPr>
              <a:defRPr sz="2400"/>
            </a:lvl1pPr>
          </a:lstStyle>
          <a:p>
            <a:r>
              <a:rPr lang="en-US" dirty="0"/>
              <a:t>Click to edit Master title style</a:t>
            </a:r>
          </a:p>
        </p:txBody>
      </p:sp>
      <p:sp>
        <p:nvSpPr>
          <p:cNvPr id="3" name="Picture Placeholder 2">
            <a:extLst>
              <a:ext uri="{FF2B5EF4-FFF2-40B4-BE49-F238E27FC236}">
                <a16:creationId xmlns:a16="http://schemas.microsoft.com/office/drawing/2014/main" id="{513A1C34-81AC-D534-67B1-42721228935F}"/>
              </a:ext>
            </a:extLst>
          </p:cNvPr>
          <p:cNvSpPr>
            <a:spLocks noGrp="1"/>
          </p:cNvSpPr>
          <p:nvPr>
            <p:ph type="pic" idx="1"/>
          </p:nvPr>
        </p:nvSpPr>
        <p:spPr>
          <a:xfrm>
            <a:off x="5857702" y="1307186"/>
            <a:ext cx="5038898" cy="459831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E1012D-3524-26C6-64C1-8CE6E7A9A29B}"/>
              </a:ext>
            </a:extLst>
          </p:cNvPr>
          <p:cNvSpPr>
            <a:spLocks noGrp="1"/>
          </p:cNvSpPr>
          <p:nvPr>
            <p:ph type="body" sz="half" idx="2"/>
          </p:nvPr>
        </p:nvSpPr>
        <p:spPr>
          <a:xfrm>
            <a:off x="1306484" y="3428999"/>
            <a:ext cx="3932237" cy="2133601"/>
          </a:xfrm>
        </p:spPr>
        <p:txBody>
          <a:bodyPr anchor="b">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E8FA6D7-1BE0-F14D-A2F7-4836180BC3B9}"/>
              </a:ext>
            </a:extLst>
          </p:cNvPr>
          <p:cNvSpPr>
            <a:spLocks noGrp="1"/>
          </p:cNvSpPr>
          <p:nvPr>
            <p:ph type="dt" sz="half" idx="10"/>
          </p:nvPr>
        </p:nvSpPr>
        <p:spPr/>
        <p:txBody>
          <a:bodyPr/>
          <a:lstStyle/>
          <a:p>
            <a:fld id="{27E92960-E706-4310-8746-F2A41AA21D04}" type="datetime1">
              <a:rPr lang="en-US" smtClean="0"/>
              <a:t>7/1/2024</a:t>
            </a:fld>
            <a:endParaRPr lang="en-US"/>
          </a:p>
        </p:txBody>
      </p:sp>
      <p:sp>
        <p:nvSpPr>
          <p:cNvPr id="6" name="Footer Placeholder 5">
            <a:extLst>
              <a:ext uri="{FF2B5EF4-FFF2-40B4-BE49-F238E27FC236}">
                <a16:creationId xmlns:a16="http://schemas.microsoft.com/office/drawing/2014/main" id="{0556B5AC-3F20-FDC1-D579-7C4C6B4ED0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074ACA-1D54-81FA-70B1-31AB3011B3C6}"/>
              </a:ext>
            </a:extLst>
          </p:cNvPr>
          <p:cNvSpPr>
            <a:spLocks noGrp="1"/>
          </p:cNvSpPr>
          <p:nvPr>
            <p:ph type="sldNum" sz="quarter" idx="12"/>
          </p:nvPr>
        </p:nvSpPr>
        <p:spPr/>
        <p:txBody>
          <a:bodyPr/>
          <a:lstStyle/>
          <a:p>
            <a:fld id="{1B8B3671-A306-4A69-8480-FA9BE839245D}" type="slidenum">
              <a:rPr lang="en-US" smtClean="0"/>
              <a:t>‹N°›</a:t>
            </a:fld>
            <a:endParaRPr lang="en-US"/>
          </a:p>
        </p:txBody>
      </p:sp>
    </p:spTree>
    <p:extLst>
      <p:ext uri="{BB962C8B-B14F-4D97-AF65-F5344CB8AC3E}">
        <p14:creationId xmlns:p14="http://schemas.microsoft.com/office/powerpoint/2010/main" val="1551337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792104-6F24-CD50-F55E-22A55084DDC9}"/>
              </a:ext>
            </a:extLst>
          </p:cNvPr>
          <p:cNvSpPr>
            <a:spLocks noGrp="1"/>
          </p:cNvSpPr>
          <p:nvPr>
            <p:ph type="title"/>
          </p:nvPr>
        </p:nvSpPr>
        <p:spPr>
          <a:xfrm>
            <a:off x="1295400" y="842963"/>
            <a:ext cx="9601200" cy="130968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D1059CB-D00E-398D-E4D9-59792FC40A4C}"/>
              </a:ext>
            </a:extLst>
          </p:cNvPr>
          <p:cNvSpPr>
            <a:spLocks noGrp="1"/>
          </p:cNvSpPr>
          <p:nvPr>
            <p:ph type="body" idx="1"/>
          </p:nvPr>
        </p:nvSpPr>
        <p:spPr>
          <a:xfrm>
            <a:off x="1295400" y="2262188"/>
            <a:ext cx="9601200" cy="36433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8DFBC38-D897-7CBE-AC89-A95A2222D7C8}"/>
              </a:ext>
            </a:extLst>
          </p:cNvPr>
          <p:cNvSpPr>
            <a:spLocks noGrp="1"/>
          </p:cNvSpPr>
          <p:nvPr>
            <p:ph type="dt" sz="half" idx="2"/>
          </p:nvPr>
        </p:nvSpPr>
        <p:spPr>
          <a:xfrm>
            <a:off x="847726" y="6199188"/>
            <a:ext cx="2743200" cy="365125"/>
          </a:xfrm>
          <a:prstGeom prst="rect">
            <a:avLst/>
          </a:prstGeom>
        </p:spPr>
        <p:txBody>
          <a:bodyPr vert="horz" lIns="91440" tIns="45720" rIns="91440" bIns="45720" rtlCol="0" anchor="ctr"/>
          <a:lstStyle>
            <a:lvl1pPr algn="l">
              <a:defRPr sz="1050">
                <a:solidFill>
                  <a:schemeClr val="tx1"/>
                </a:solidFill>
                <a:latin typeface="+mj-lt"/>
              </a:defRPr>
            </a:lvl1pPr>
          </a:lstStyle>
          <a:p>
            <a:fld id="{FAB3B5FE-E0EA-4A4E-B71E-A22CE832612E}" type="datetime1">
              <a:rPr lang="en-US" smtClean="0"/>
              <a:t>7/1/2024</a:t>
            </a:fld>
            <a:endParaRPr lang="en-US"/>
          </a:p>
        </p:txBody>
      </p:sp>
      <p:sp>
        <p:nvSpPr>
          <p:cNvPr id="5" name="Footer Placeholder 4">
            <a:extLst>
              <a:ext uri="{FF2B5EF4-FFF2-40B4-BE49-F238E27FC236}">
                <a16:creationId xmlns:a16="http://schemas.microsoft.com/office/drawing/2014/main" id="{E6728008-2A03-D518-4A75-30816EB0D198}"/>
              </a:ext>
            </a:extLst>
          </p:cNvPr>
          <p:cNvSpPr>
            <a:spLocks noGrp="1"/>
          </p:cNvSpPr>
          <p:nvPr>
            <p:ph type="ftr" sz="quarter" idx="3"/>
          </p:nvPr>
        </p:nvSpPr>
        <p:spPr>
          <a:xfrm>
            <a:off x="7286625" y="6199188"/>
            <a:ext cx="3409951" cy="365125"/>
          </a:xfrm>
          <a:prstGeom prst="rect">
            <a:avLst/>
          </a:prstGeom>
        </p:spPr>
        <p:txBody>
          <a:bodyPr vert="horz" lIns="91440" tIns="45720" rIns="91440" bIns="45720" rtlCol="0" anchor="ctr"/>
          <a:lstStyle>
            <a:lvl1pPr algn="r">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F3691D49-2BD8-1C36-B43A-CF2F9177769B}"/>
              </a:ext>
            </a:extLst>
          </p:cNvPr>
          <p:cNvSpPr>
            <a:spLocks noGrp="1"/>
          </p:cNvSpPr>
          <p:nvPr>
            <p:ph type="sldNum" sz="quarter" idx="4"/>
          </p:nvPr>
        </p:nvSpPr>
        <p:spPr>
          <a:xfrm>
            <a:off x="10728107" y="6199188"/>
            <a:ext cx="619125" cy="365125"/>
          </a:xfrm>
          <a:prstGeom prst="rect">
            <a:avLst/>
          </a:prstGeom>
        </p:spPr>
        <p:txBody>
          <a:bodyPr vert="horz" lIns="91440" tIns="45720" rIns="91440" bIns="45720" rtlCol="0" anchor="ctr"/>
          <a:lstStyle>
            <a:lvl1pPr algn="r">
              <a:defRPr sz="1050">
                <a:solidFill>
                  <a:schemeClr val="tx1"/>
                </a:solidFill>
                <a:latin typeface="+mj-lt"/>
              </a:defRPr>
            </a:lvl1pPr>
          </a:lstStyle>
          <a:p>
            <a:fld id="{1B8B3671-A306-4A69-8480-FA9BE839245D}" type="slidenum">
              <a:rPr lang="en-US" smtClean="0"/>
              <a:pPr/>
              <a:t>‹N°›</a:t>
            </a:fld>
            <a:endParaRPr lang="en-US"/>
          </a:p>
        </p:txBody>
      </p:sp>
    </p:spTree>
    <p:extLst>
      <p:ext uri="{BB962C8B-B14F-4D97-AF65-F5344CB8AC3E}">
        <p14:creationId xmlns:p14="http://schemas.microsoft.com/office/powerpoint/2010/main" val="3555663551"/>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62" r:id="rId6"/>
    <p:sldLayoutId id="2147483767" r:id="rId7"/>
    <p:sldLayoutId id="2147483763" r:id="rId8"/>
    <p:sldLayoutId id="2147483764" r:id="rId9"/>
    <p:sldLayoutId id="2147483765" r:id="rId10"/>
    <p:sldLayoutId id="2147483766" r:id="rId11"/>
  </p:sldLayoutIdLst>
  <p:hf hdr="0" ftr="0" dt="0"/>
  <p:txStyles>
    <p:titleStyle>
      <a:lvl1pPr algn="l" defTabSz="914400" rtl="0" eaLnBrk="1" latinLnBrk="0" hangingPunct="1">
        <a:lnSpc>
          <a:spcPct val="120000"/>
        </a:lnSpc>
        <a:spcBef>
          <a:spcPct val="0"/>
        </a:spcBef>
        <a:buNone/>
        <a:defRPr sz="2800" kern="1200" cap="all" spc="5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75488"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94944"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5214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stock.adobe.com/br/images/transportation-import-export-and-logistics-concept-container-truck-ship-in-port-and-freight-cargo-plane-in-transport-and-import-export-commercial-logistic-shipping-business-industry/186988239"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linkedin.com/pulse/introduction-business-analysis-skills-domain-concepts-part"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9.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th.pngtree.com/freebackground/poster-background-design-pink-red-light_1919609.html" TargetMode="External"/><Relationship Id="rId2" Type="http://schemas.openxmlformats.org/officeDocument/2006/relationships/image" Target="../media/image20.jp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hyperlink" Target="https://pixabay.com/en/abstract-background-modern-art-268721/" TargetMode="External"/><Relationship Id="rId7" Type="http://schemas.openxmlformats.org/officeDocument/2006/relationships/image" Target="../media/image26.png"/><Relationship Id="rId2" Type="http://schemas.openxmlformats.org/officeDocument/2006/relationships/image" Target="../media/image22.jp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9.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vecteezy.com/vector-art/399411-background-wallpaper-with-polygons-in-gradient-colors" TargetMode="External"/><Relationship Id="rId2" Type="http://schemas.openxmlformats.org/officeDocument/2006/relationships/image" Target="../media/image27.jp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hyperlink" Target="https://pixabay.com/en/abstract-background-modern-art-268721/" TargetMode="External"/><Relationship Id="rId2" Type="http://schemas.openxmlformats.org/officeDocument/2006/relationships/image" Target="../media/image22.jp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hyperlink" Target="https://th.pngtree.com/freebackground/poster-background-design-pink-red-light_1919609.html" TargetMode="External"/><Relationship Id="rId2" Type="http://schemas.openxmlformats.org/officeDocument/2006/relationships/image" Target="../media/image20.jp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hyperlink" Target="https://www.linkedin.com/pulse/introduction-business-analysis-skills-domain-concepts-part"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pixabay.com/en/analysis-analyzing-data-analyze-2958826/" TargetMode="External"/><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linkedin.com/pulse/introduction-business-analysis-skills-domain-concepts-part"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00E45B9B-5690-F156-E2ED-D88478B76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97081EE3-B6BE-9584-F5AF-E5F6484DA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descr="Une image contenant avion, véhicule, aviation, jet&#10;&#10;Description générée automatiquement">
            <a:extLst>
              <a:ext uri="{FF2B5EF4-FFF2-40B4-BE49-F238E27FC236}">
                <a16:creationId xmlns:a16="http://schemas.microsoft.com/office/drawing/2014/main" id="{A70764B3-77CF-4042-72EC-504C8466875D}"/>
              </a:ext>
            </a:extLst>
          </p:cNvPr>
          <p:cNvPicPr>
            <a:picLocks noChangeAspect="1"/>
          </p:cNvPicPr>
          <p:nvPr/>
        </p:nvPicPr>
        <p:blipFill rotWithShape="1">
          <a:blip r:embed="rId2">
            <a:alphaModFix amt="5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3750" t="3961" b="7489"/>
          <a:stretch/>
        </p:blipFill>
        <p:spPr>
          <a:xfrm>
            <a:off x="-1" y="9"/>
            <a:ext cx="12191999" cy="6857991"/>
          </a:xfrm>
          <a:prstGeom prst="rect">
            <a:avLst/>
          </a:prstGeom>
        </p:spPr>
      </p:pic>
      <p:sp>
        <p:nvSpPr>
          <p:cNvPr id="2" name="Titre 1">
            <a:extLst>
              <a:ext uri="{FF2B5EF4-FFF2-40B4-BE49-F238E27FC236}">
                <a16:creationId xmlns:a16="http://schemas.microsoft.com/office/drawing/2014/main" id="{24408117-6DCC-47CF-EB6B-C8CDBA4DD50E}"/>
              </a:ext>
            </a:extLst>
          </p:cNvPr>
          <p:cNvSpPr>
            <a:spLocks noGrp="1"/>
          </p:cNvSpPr>
          <p:nvPr>
            <p:ph type="ctrTitle"/>
          </p:nvPr>
        </p:nvSpPr>
        <p:spPr>
          <a:xfrm>
            <a:off x="6537277" y="2398143"/>
            <a:ext cx="4954137" cy="2116348"/>
          </a:xfrm>
          <a:noFill/>
        </p:spPr>
        <p:txBody>
          <a:bodyPr anchor="b">
            <a:normAutofit/>
          </a:bodyPr>
          <a:lstStyle/>
          <a:p>
            <a:pPr algn="r"/>
            <a:r>
              <a:rPr lang="fr-FR" dirty="0">
                <a:solidFill>
                  <a:srgbClr val="FFFFFF"/>
                </a:solidFill>
              </a:rPr>
              <a:t>Projet 9 </a:t>
            </a:r>
            <a:r>
              <a:rPr lang="fr-FR" dirty="0" err="1">
                <a:solidFill>
                  <a:srgbClr val="FFFFFF"/>
                </a:solidFill>
              </a:rPr>
              <a:t>Openclassrooms</a:t>
            </a:r>
            <a:br>
              <a:rPr lang="fr-FR" dirty="0">
                <a:solidFill>
                  <a:srgbClr val="FFFFFF"/>
                </a:solidFill>
              </a:rPr>
            </a:br>
            <a:r>
              <a:rPr lang="fr-FR" dirty="0">
                <a:solidFill>
                  <a:srgbClr val="FFFFFF"/>
                </a:solidFill>
              </a:rPr>
              <a:t>- Data </a:t>
            </a:r>
            <a:r>
              <a:rPr lang="fr-FR" dirty="0" err="1">
                <a:solidFill>
                  <a:srgbClr val="FFFFFF"/>
                </a:solidFill>
              </a:rPr>
              <a:t>Analyst</a:t>
            </a:r>
            <a:endParaRPr lang="fr-FR" dirty="0">
              <a:solidFill>
                <a:srgbClr val="FFFFFF"/>
              </a:solidFill>
            </a:endParaRPr>
          </a:p>
        </p:txBody>
      </p:sp>
      <p:sp>
        <p:nvSpPr>
          <p:cNvPr id="3" name="Sous-titre 2">
            <a:extLst>
              <a:ext uri="{FF2B5EF4-FFF2-40B4-BE49-F238E27FC236}">
                <a16:creationId xmlns:a16="http://schemas.microsoft.com/office/drawing/2014/main" id="{A46AA125-6B3E-A2AB-1B03-92F0E20816FD}"/>
              </a:ext>
            </a:extLst>
          </p:cNvPr>
          <p:cNvSpPr>
            <a:spLocks noGrp="1"/>
          </p:cNvSpPr>
          <p:nvPr>
            <p:ph type="subTitle" idx="1"/>
          </p:nvPr>
        </p:nvSpPr>
        <p:spPr>
          <a:xfrm>
            <a:off x="6537276" y="4514492"/>
            <a:ext cx="4870953" cy="719424"/>
          </a:xfrm>
          <a:noFill/>
        </p:spPr>
        <p:txBody>
          <a:bodyPr anchor="t">
            <a:normAutofit/>
          </a:bodyPr>
          <a:lstStyle/>
          <a:p>
            <a:pPr algn="r">
              <a:lnSpc>
                <a:spcPct val="110000"/>
              </a:lnSpc>
            </a:pPr>
            <a:r>
              <a:rPr lang="fr-FR" dirty="0">
                <a:solidFill>
                  <a:srgbClr val="FFFFFF"/>
                </a:solidFill>
              </a:rPr>
              <a:t>Produisez une étude de marché avec R ou Python</a:t>
            </a:r>
          </a:p>
        </p:txBody>
      </p:sp>
      <p:sp>
        <p:nvSpPr>
          <p:cNvPr id="50" name="Freeform: Shape 49">
            <a:extLst>
              <a:ext uri="{FF2B5EF4-FFF2-40B4-BE49-F238E27FC236}">
                <a16:creationId xmlns:a16="http://schemas.microsoft.com/office/drawing/2014/main" id="{41A03FE5-7938-1573-2D18-E168CC7C0A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52500" y="952500"/>
            <a:ext cx="10287000" cy="4953000"/>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5794" h="4920343">
                <a:moveTo>
                  <a:pt x="0" y="1451087"/>
                </a:moveTo>
                <a:lnTo>
                  <a:pt x="0" y="0"/>
                </a:lnTo>
                <a:lnTo>
                  <a:pt x="9985794" y="0"/>
                </a:lnTo>
                <a:lnTo>
                  <a:pt x="9985794" y="4920343"/>
                </a:lnTo>
                <a:lnTo>
                  <a:pt x="0" y="4920343"/>
                </a:lnTo>
                <a:lnTo>
                  <a:pt x="0" y="4119525"/>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Espace réservé du numéro de diapositive 5">
            <a:extLst>
              <a:ext uri="{FF2B5EF4-FFF2-40B4-BE49-F238E27FC236}">
                <a16:creationId xmlns:a16="http://schemas.microsoft.com/office/drawing/2014/main" id="{CBE52C59-6778-01D2-5AA8-DB0E273CC667}"/>
              </a:ext>
            </a:extLst>
          </p:cNvPr>
          <p:cNvSpPr>
            <a:spLocks noGrp="1"/>
          </p:cNvSpPr>
          <p:nvPr>
            <p:ph type="sldNum" sz="quarter" idx="12"/>
          </p:nvPr>
        </p:nvSpPr>
        <p:spPr/>
        <p:txBody>
          <a:bodyPr/>
          <a:lstStyle/>
          <a:p>
            <a:fld id="{1B8B3671-A306-4A69-8480-FA9BE839245D}" type="slidenum">
              <a:rPr lang="en-US" smtClean="0"/>
              <a:t>1</a:t>
            </a:fld>
            <a:endParaRPr lang="en-US"/>
          </a:p>
        </p:txBody>
      </p:sp>
    </p:spTree>
    <p:extLst>
      <p:ext uri="{BB962C8B-B14F-4D97-AF65-F5344CB8AC3E}">
        <p14:creationId xmlns:p14="http://schemas.microsoft.com/office/powerpoint/2010/main" val="1527654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5735658-270A-8D75-091E-AFB444A3D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Une image contenant dessin, texte, peinture, Dessin d’enfant&#10;&#10;Description générée automatiquement">
            <a:extLst>
              <a:ext uri="{FF2B5EF4-FFF2-40B4-BE49-F238E27FC236}">
                <a16:creationId xmlns:a16="http://schemas.microsoft.com/office/drawing/2014/main" id="{F8402288-5458-A904-36B4-EDC02489BCD5}"/>
              </a:ext>
            </a:extLst>
          </p:cNvPr>
          <p:cNvPicPr>
            <a:picLocks noChangeAspect="1"/>
          </p:cNvPicPr>
          <p:nvPr/>
        </p:nvPicPr>
        <p:blipFill rotWithShape="1">
          <a:blip r:embed="rId2">
            <a:alphaModFix/>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20" y="7675"/>
            <a:ext cx="12191980" cy="6858000"/>
          </a:xfrm>
          <a:prstGeom prst="rect">
            <a:avLst/>
          </a:prstGeom>
        </p:spPr>
      </p:pic>
      <p:sp>
        <p:nvSpPr>
          <p:cNvPr id="20" name="Rectangle 19">
            <a:extLst>
              <a:ext uri="{FF2B5EF4-FFF2-40B4-BE49-F238E27FC236}">
                <a16:creationId xmlns:a16="http://schemas.microsoft.com/office/drawing/2014/main" id="{F9FB1C88-5F1D-C7DF-A4B3-E8EE7F6BF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49468" y="-649466"/>
            <a:ext cx="6857999" cy="8156934"/>
          </a:xfrm>
          <a:prstGeom prst="rect">
            <a:avLst/>
          </a:prstGeom>
          <a:gradFill flip="none" rotWithShape="1">
            <a:gsLst>
              <a:gs pos="0">
                <a:srgbClr val="000000">
                  <a:alpha val="56000"/>
                </a:srgbClr>
              </a:gs>
              <a:gs pos="100000">
                <a:srgbClr val="000000">
                  <a:alpha val="0"/>
                </a:srgbClr>
              </a:gs>
              <a:gs pos="56000">
                <a:srgbClr val="000000">
                  <a:alpha val="37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2" name="Freeform: Shape 21">
            <a:extLst>
              <a:ext uri="{FF2B5EF4-FFF2-40B4-BE49-F238E27FC236}">
                <a16:creationId xmlns:a16="http://schemas.microsoft.com/office/drawing/2014/main" id="{4711BF64-C99B-2F90-ADA1-0C08F9BE8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52501" y="964922"/>
            <a:ext cx="4558122" cy="4943507"/>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 name="connsiteX0" fmla="*/ 0 w 10019371"/>
              <a:gd name="connsiteY0" fmla="*/ 1655069 h 4920343"/>
              <a:gd name="connsiteX1" fmla="*/ 33577 w 10019371"/>
              <a:gd name="connsiteY1" fmla="*/ 0 h 4920343"/>
              <a:gd name="connsiteX2" fmla="*/ 10019371 w 10019371"/>
              <a:gd name="connsiteY2" fmla="*/ 0 h 4920343"/>
              <a:gd name="connsiteX3" fmla="*/ 10019371 w 10019371"/>
              <a:gd name="connsiteY3" fmla="*/ 4920343 h 4920343"/>
              <a:gd name="connsiteX4" fmla="*/ 33577 w 10019371"/>
              <a:gd name="connsiteY4" fmla="*/ 4920343 h 4920343"/>
              <a:gd name="connsiteX5" fmla="*/ 33577 w 10019371"/>
              <a:gd name="connsiteY5" fmla="*/ 4119525 h 4920343"/>
              <a:gd name="connsiteX0" fmla="*/ 0 w 9991028"/>
              <a:gd name="connsiteY0" fmla="*/ 1645173 h 4920343"/>
              <a:gd name="connsiteX1" fmla="*/ 5234 w 9991028"/>
              <a:gd name="connsiteY1" fmla="*/ 0 h 4920343"/>
              <a:gd name="connsiteX2" fmla="*/ 9991028 w 9991028"/>
              <a:gd name="connsiteY2" fmla="*/ 0 h 4920343"/>
              <a:gd name="connsiteX3" fmla="*/ 9991028 w 9991028"/>
              <a:gd name="connsiteY3" fmla="*/ 4920343 h 4920343"/>
              <a:gd name="connsiteX4" fmla="*/ 5234 w 9991028"/>
              <a:gd name="connsiteY4" fmla="*/ 4920343 h 4920343"/>
              <a:gd name="connsiteX5" fmla="*/ 5234 w 9991028"/>
              <a:gd name="connsiteY5" fmla="*/ 4119525 h 4920343"/>
              <a:gd name="connsiteX0" fmla="*/ 59 w 9986364"/>
              <a:gd name="connsiteY0" fmla="*/ 1639236 h 4920343"/>
              <a:gd name="connsiteX1" fmla="*/ 570 w 9986364"/>
              <a:gd name="connsiteY1" fmla="*/ 0 h 4920343"/>
              <a:gd name="connsiteX2" fmla="*/ 9986364 w 9986364"/>
              <a:gd name="connsiteY2" fmla="*/ 0 h 4920343"/>
              <a:gd name="connsiteX3" fmla="*/ 9986364 w 9986364"/>
              <a:gd name="connsiteY3" fmla="*/ 4920343 h 4920343"/>
              <a:gd name="connsiteX4" fmla="*/ 570 w 9986364"/>
              <a:gd name="connsiteY4" fmla="*/ 4920343 h 4920343"/>
              <a:gd name="connsiteX5" fmla="*/ 570 w 9986364"/>
              <a:gd name="connsiteY5" fmla="*/ 4119525 h 4920343"/>
              <a:gd name="connsiteX0" fmla="*/ 60 w 9986364"/>
              <a:gd name="connsiteY0" fmla="*/ 1847740 h 4920343"/>
              <a:gd name="connsiteX1" fmla="*/ 570 w 9986364"/>
              <a:gd name="connsiteY1" fmla="*/ 0 h 4920343"/>
              <a:gd name="connsiteX2" fmla="*/ 9986364 w 9986364"/>
              <a:gd name="connsiteY2" fmla="*/ 0 h 4920343"/>
              <a:gd name="connsiteX3" fmla="*/ 9986364 w 9986364"/>
              <a:gd name="connsiteY3" fmla="*/ 4920343 h 4920343"/>
              <a:gd name="connsiteX4" fmla="*/ 570 w 9986364"/>
              <a:gd name="connsiteY4" fmla="*/ 4920343 h 4920343"/>
              <a:gd name="connsiteX5" fmla="*/ 570 w 9986364"/>
              <a:gd name="connsiteY5" fmla="*/ 4119525 h 4920343"/>
              <a:gd name="connsiteX0" fmla="*/ 11626 w 9985937"/>
              <a:gd name="connsiteY0" fmla="*/ 1797498 h 4920343"/>
              <a:gd name="connsiteX1" fmla="*/ 143 w 9985937"/>
              <a:gd name="connsiteY1" fmla="*/ 0 h 4920343"/>
              <a:gd name="connsiteX2" fmla="*/ 9985937 w 9985937"/>
              <a:gd name="connsiteY2" fmla="*/ 0 h 4920343"/>
              <a:gd name="connsiteX3" fmla="*/ 9985937 w 9985937"/>
              <a:gd name="connsiteY3" fmla="*/ 4920343 h 4920343"/>
              <a:gd name="connsiteX4" fmla="*/ 143 w 9985937"/>
              <a:gd name="connsiteY4" fmla="*/ 4920343 h 4920343"/>
              <a:gd name="connsiteX5" fmla="*/ 143 w 9985937"/>
              <a:gd name="connsiteY5" fmla="*/ 4119525 h 4920343"/>
              <a:gd name="connsiteX0" fmla="*/ 62 w 9986364"/>
              <a:gd name="connsiteY0" fmla="*/ 1779914 h 4920343"/>
              <a:gd name="connsiteX1" fmla="*/ 570 w 9986364"/>
              <a:gd name="connsiteY1" fmla="*/ 0 h 4920343"/>
              <a:gd name="connsiteX2" fmla="*/ 9986364 w 9986364"/>
              <a:gd name="connsiteY2" fmla="*/ 0 h 4920343"/>
              <a:gd name="connsiteX3" fmla="*/ 9986364 w 9986364"/>
              <a:gd name="connsiteY3" fmla="*/ 4920343 h 4920343"/>
              <a:gd name="connsiteX4" fmla="*/ 570 w 9986364"/>
              <a:gd name="connsiteY4" fmla="*/ 4920343 h 4920343"/>
              <a:gd name="connsiteX5" fmla="*/ 570 w 9986364"/>
              <a:gd name="connsiteY5" fmla="*/ 4119525 h 4920343"/>
              <a:gd name="connsiteX0" fmla="*/ 17584 w 9985899"/>
              <a:gd name="connsiteY0" fmla="*/ 1779914 h 4920343"/>
              <a:gd name="connsiteX1" fmla="*/ 105 w 9985899"/>
              <a:gd name="connsiteY1" fmla="*/ 0 h 4920343"/>
              <a:gd name="connsiteX2" fmla="*/ 9985899 w 9985899"/>
              <a:gd name="connsiteY2" fmla="*/ 0 h 4920343"/>
              <a:gd name="connsiteX3" fmla="*/ 9985899 w 9985899"/>
              <a:gd name="connsiteY3" fmla="*/ 4920343 h 4920343"/>
              <a:gd name="connsiteX4" fmla="*/ 105 w 9985899"/>
              <a:gd name="connsiteY4" fmla="*/ 4920343 h 4920343"/>
              <a:gd name="connsiteX5" fmla="*/ 105 w 9985899"/>
              <a:gd name="connsiteY5" fmla="*/ 4119525 h 49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5899" h="4920343">
                <a:moveTo>
                  <a:pt x="17584" y="1779914"/>
                </a:moveTo>
                <a:cubicBezTo>
                  <a:pt x="19329" y="1231523"/>
                  <a:pt x="-1640" y="548391"/>
                  <a:pt x="105" y="0"/>
                </a:cubicBezTo>
                <a:lnTo>
                  <a:pt x="9985899" y="0"/>
                </a:lnTo>
                <a:lnTo>
                  <a:pt x="9985899" y="4920343"/>
                </a:lnTo>
                <a:lnTo>
                  <a:pt x="105" y="4920343"/>
                </a:lnTo>
                <a:lnTo>
                  <a:pt x="105" y="4119525"/>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ED55CF67-992A-8D6F-D310-E46078B6AA84}"/>
              </a:ext>
            </a:extLst>
          </p:cNvPr>
          <p:cNvSpPr>
            <a:spLocks noGrp="1"/>
          </p:cNvSpPr>
          <p:nvPr>
            <p:ph type="title"/>
          </p:nvPr>
        </p:nvSpPr>
        <p:spPr>
          <a:xfrm>
            <a:off x="729619" y="1862182"/>
            <a:ext cx="4781003" cy="2155419"/>
          </a:xfrm>
          <a:noFill/>
          <a:ln>
            <a:noFill/>
          </a:ln>
        </p:spPr>
        <p:txBody>
          <a:bodyPr vert="horz" lIns="91440" tIns="45720" rIns="91440" bIns="45720" rtlCol="0" anchor="ctr">
            <a:normAutofit/>
          </a:bodyPr>
          <a:lstStyle/>
          <a:p>
            <a:pPr>
              <a:lnSpc>
                <a:spcPct val="110000"/>
              </a:lnSpc>
            </a:pPr>
            <a:r>
              <a:rPr lang="fr-FR" sz="3000" spc="530" dirty="0">
                <a:solidFill>
                  <a:srgbClr val="FFFFFF"/>
                </a:solidFill>
              </a:rPr>
              <a:t>Partie II – Méthodes de Clustering</a:t>
            </a:r>
            <a:br>
              <a:rPr lang="fr-FR" sz="3000" spc="530" dirty="0">
                <a:solidFill>
                  <a:srgbClr val="FFFFFF"/>
                </a:solidFill>
              </a:rPr>
            </a:br>
            <a:r>
              <a:rPr lang="fr-FR" sz="3000" spc="530" dirty="0">
                <a:solidFill>
                  <a:srgbClr val="FFFFFF"/>
                </a:solidFill>
              </a:rPr>
              <a:t>(CAH et K-</a:t>
            </a:r>
            <a:r>
              <a:rPr lang="fr-FR" sz="3000" spc="530" dirty="0" err="1">
                <a:solidFill>
                  <a:srgbClr val="FFFFFF"/>
                </a:solidFill>
              </a:rPr>
              <a:t>means</a:t>
            </a:r>
            <a:r>
              <a:rPr lang="fr-FR" sz="3000" spc="530" dirty="0">
                <a:solidFill>
                  <a:srgbClr val="FFFFFF"/>
                </a:solidFill>
              </a:rPr>
              <a:t>)</a:t>
            </a:r>
          </a:p>
        </p:txBody>
      </p:sp>
      <p:sp>
        <p:nvSpPr>
          <p:cNvPr id="6" name="Espace réservé du numéro de diapositive 5">
            <a:extLst>
              <a:ext uri="{FF2B5EF4-FFF2-40B4-BE49-F238E27FC236}">
                <a16:creationId xmlns:a16="http://schemas.microsoft.com/office/drawing/2014/main" id="{CF34ACFA-6B06-C594-744C-344A8E6371BB}"/>
              </a:ext>
            </a:extLst>
          </p:cNvPr>
          <p:cNvSpPr>
            <a:spLocks noGrp="1"/>
          </p:cNvSpPr>
          <p:nvPr>
            <p:ph type="sldNum" sz="quarter" idx="12"/>
          </p:nvPr>
        </p:nvSpPr>
        <p:spPr/>
        <p:txBody>
          <a:bodyPr/>
          <a:lstStyle/>
          <a:p>
            <a:fld id="{1B8B3671-A306-4A69-8480-FA9BE839245D}" type="slidenum">
              <a:rPr lang="en-US" smtClean="0"/>
              <a:t>10</a:t>
            </a:fld>
            <a:endParaRPr lang="en-US"/>
          </a:p>
        </p:txBody>
      </p:sp>
    </p:spTree>
    <p:extLst>
      <p:ext uri="{BB962C8B-B14F-4D97-AF65-F5344CB8AC3E}">
        <p14:creationId xmlns:p14="http://schemas.microsoft.com/office/powerpoint/2010/main" val="3295777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21000" b="-21000"/>
          </a:stretch>
        </a:blipFill>
        <a:effectLst/>
      </p:bgPr>
    </p:bg>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07078F5-64ED-2403-E4EC-FD4C1917E2F6}"/>
              </a:ext>
            </a:extLst>
          </p:cNvPr>
          <p:cNvSpPr>
            <a:spLocks noGrp="1"/>
          </p:cNvSpPr>
          <p:nvPr>
            <p:ph type="sldNum" sz="quarter" idx="12"/>
          </p:nvPr>
        </p:nvSpPr>
        <p:spPr>
          <a:xfrm>
            <a:off x="11572875" y="6492875"/>
            <a:ext cx="619125" cy="365125"/>
          </a:xfrm>
        </p:spPr>
        <p:txBody>
          <a:bodyPr/>
          <a:lstStyle/>
          <a:p>
            <a:fld id="{1B8B3671-A306-4A69-8480-FA9BE839245D}" type="slidenum">
              <a:rPr lang="en-US" smtClean="0"/>
              <a:t>11</a:t>
            </a:fld>
            <a:endParaRPr lang="en-US" dirty="0"/>
          </a:p>
        </p:txBody>
      </p:sp>
      <p:sp>
        <p:nvSpPr>
          <p:cNvPr id="5" name="Titre 4">
            <a:extLst>
              <a:ext uri="{FF2B5EF4-FFF2-40B4-BE49-F238E27FC236}">
                <a16:creationId xmlns:a16="http://schemas.microsoft.com/office/drawing/2014/main" id="{577A2E8C-3589-153A-726F-6025D9C7248B}"/>
              </a:ext>
            </a:extLst>
          </p:cNvPr>
          <p:cNvSpPr txBox="1">
            <a:spLocks noGrp="1"/>
          </p:cNvSpPr>
          <p:nvPr>
            <p:ph type="title"/>
          </p:nvPr>
        </p:nvSpPr>
        <p:spPr>
          <a:xfrm>
            <a:off x="1577984" y="228600"/>
            <a:ext cx="9601200" cy="434991"/>
          </a:xfrm>
          <a:prstGeom prst="rect">
            <a:avLst/>
          </a:prstGeom>
          <a:noFill/>
        </p:spPr>
        <p:txBody>
          <a:bodyPr wrap="square" rtlCol="0">
            <a:spAutoFit/>
          </a:bodyPr>
          <a:lstStyle/>
          <a:p>
            <a:pPr algn="ctr"/>
            <a:r>
              <a:rPr lang="fr-FR" sz="2000" dirty="0">
                <a:effectLst>
                  <a:outerShdw blurRad="38100" dist="38100" dir="2700000" algn="tl">
                    <a:srgbClr val="000000">
                      <a:alpha val="43137"/>
                    </a:srgbClr>
                  </a:outerShdw>
                </a:effectLst>
                <a:latin typeface="+mj-lt"/>
              </a:rPr>
              <a:t>Classification ascendante hiérarchique 1/2</a:t>
            </a:r>
          </a:p>
        </p:txBody>
      </p:sp>
      <p:sp>
        <p:nvSpPr>
          <p:cNvPr id="3" name="Rectangle 1">
            <a:extLst>
              <a:ext uri="{FF2B5EF4-FFF2-40B4-BE49-F238E27FC236}">
                <a16:creationId xmlns:a16="http://schemas.microsoft.com/office/drawing/2014/main" id="{D3E0F44A-D882-4F5B-6CC2-4CAC367A4824}"/>
              </a:ext>
            </a:extLst>
          </p:cNvPr>
          <p:cNvSpPr>
            <a:spLocks noChangeArrowheads="1"/>
          </p:cNvSpPr>
          <p:nvPr/>
        </p:nvSpPr>
        <p:spPr bwMode="auto">
          <a:xfrm>
            <a:off x="0" y="-94565"/>
            <a:ext cx="2487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10" name="ZoneTexte 1">
            <a:extLst>
              <a:ext uri="{FF2B5EF4-FFF2-40B4-BE49-F238E27FC236}">
                <a16:creationId xmlns:a16="http://schemas.microsoft.com/office/drawing/2014/main" id="{93F3CFCE-8733-E2DA-5680-97C8C684216B}"/>
              </a:ext>
            </a:extLst>
          </p:cNvPr>
          <p:cNvGraphicFramePr/>
          <p:nvPr>
            <p:extLst>
              <p:ext uri="{D42A27DB-BD31-4B8C-83A1-F6EECF244321}">
                <p14:modId xmlns:p14="http://schemas.microsoft.com/office/powerpoint/2010/main" val="81938745"/>
              </p:ext>
            </p:extLst>
          </p:nvPr>
        </p:nvGraphicFramePr>
        <p:xfrm>
          <a:off x="1861013" y="1504476"/>
          <a:ext cx="8839645" cy="51249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ZoneTexte 8">
            <a:extLst>
              <a:ext uri="{FF2B5EF4-FFF2-40B4-BE49-F238E27FC236}">
                <a16:creationId xmlns:a16="http://schemas.microsoft.com/office/drawing/2014/main" id="{44AFF3A4-8D39-5B75-C267-59FD098372BE}"/>
              </a:ext>
            </a:extLst>
          </p:cNvPr>
          <p:cNvSpPr txBox="1"/>
          <p:nvPr/>
        </p:nvSpPr>
        <p:spPr>
          <a:xfrm>
            <a:off x="1861013" y="979370"/>
            <a:ext cx="10259106" cy="369332"/>
          </a:xfrm>
          <a:prstGeom prst="rect">
            <a:avLst/>
          </a:prstGeom>
          <a:noFill/>
        </p:spPr>
        <p:txBody>
          <a:bodyPr wrap="square" rtlCol="0">
            <a:spAutoFit/>
          </a:bodyPr>
          <a:lstStyle/>
          <a:p>
            <a:r>
              <a:rPr lang="fr-FR" b="1" dirty="0">
                <a:solidFill>
                  <a:srgbClr val="002060"/>
                </a:solidFill>
                <a:latin typeface="+mj-lt"/>
              </a:rPr>
              <a:t>But de la CAH</a:t>
            </a:r>
            <a:r>
              <a:rPr lang="fr-FR" dirty="0">
                <a:solidFill>
                  <a:srgbClr val="002060"/>
                </a:solidFill>
                <a:latin typeface="+mj-lt"/>
              </a:rPr>
              <a:t> : Trouver des groupes de données similaires (d’individus) en les organisant en arbre.</a:t>
            </a:r>
          </a:p>
        </p:txBody>
      </p:sp>
    </p:spTree>
    <p:extLst>
      <p:ext uri="{BB962C8B-B14F-4D97-AF65-F5344CB8AC3E}">
        <p14:creationId xmlns:p14="http://schemas.microsoft.com/office/powerpoint/2010/main" val="7380830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4000"/>
            <a:lum/>
            <a:extLst>
              <a:ext uri="{837473B0-CC2E-450A-ABE3-18F120FF3D39}">
                <a1611:picAttrSrcUrl xmlns:a1611="http://schemas.microsoft.com/office/drawing/2016/11/main" r:id="rId3"/>
              </a:ext>
            </a:extLst>
          </a:blip>
          <a:srcRect/>
          <a:stretch>
            <a:fillRect l="-10000" t="-1000" r="-10000" b="-1000"/>
          </a:stretch>
        </a:blipFill>
        <a:effectLst/>
      </p:bgPr>
    </p:bg>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FEA16B2D-4EC1-9171-C44F-3289D58A9207}"/>
              </a:ext>
            </a:extLst>
          </p:cNvPr>
          <p:cNvSpPr>
            <a:spLocks noGrp="1"/>
          </p:cNvSpPr>
          <p:nvPr>
            <p:ph type="sldNum" sz="quarter" idx="12"/>
          </p:nvPr>
        </p:nvSpPr>
        <p:spPr/>
        <p:txBody>
          <a:bodyPr vert="horz" lIns="91440" tIns="45720" rIns="91440" bIns="45720" rtlCol="0" anchor="ctr">
            <a:normAutofit/>
          </a:bodyPr>
          <a:lstStyle/>
          <a:p>
            <a:pPr>
              <a:spcAft>
                <a:spcPts val="600"/>
              </a:spcAft>
            </a:pPr>
            <a:fld id="{1B8B3671-A306-4A69-8480-FA9BE839245D}" type="slidenum">
              <a:rPr lang="en-US" smtClean="0"/>
              <a:pPr>
                <a:spcAft>
                  <a:spcPts val="600"/>
                </a:spcAft>
              </a:pPr>
              <a:t>12</a:t>
            </a:fld>
            <a:endParaRPr lang="en-US" dirty="0"/>
          </a:p>
        </p:txBody>
      </p:sp>
      <p:sp>
        <p:nvSpPr>
          <p:cNvPr id="18" name="ZoneTexte 17">
            <a:extLst>
              <a:ext uri="{FF2B5EF4-FFF2-40B4-BE49-F238E27FC236}">
                <a16:creationId xmlns:a16="http://schemas.microsoft.com/office/drawing/2014/main" id="{78EF0EDA-54C4-54FE-B190-7A1D5A9FA14A}"/>
              </a:ext>
            </a:extLst>
          </p:cNvPr>
          <p:cNvSpPr txBox="1"/>
          <p:nvPr/>
        </p:nvSpPr>
        <p:spPr>
          <a:xfrm>
            <a:off x="2843893" y="152087"/>
            <a:ext cx="6504214" cy="523220"/>
          </a:xfrm>
          <a:prstGeom prst="rect">
            <a:avLst/>
          </a:prstGeom>
          <a:noFill/>
        </p:spPr>
        <p:txBody>
          <a:bodyPr wrap="square" rtlCol="0">
            <a:spAutoFit/>
          </a:bodyPr>
          <a:lstStyle/>
          <a:p>
            <a:pPr algn="ctr"/>
            <a:r>
              <a:rPr lang="fr-FR" sz="2800" dirty="0">
                <a:effectLst>
                  <a:outerShdw blurRad="38100" dist="38100" dir="2700000" algn="tl">
                    <a:srgbClr val="000000">
                      <a:alpha val="43137"/>
                    </a:srgbClr>
                  </a:outerShdw>
                </a:effectLst>
                <a:latin typeface="+mj-lt"/>
              </a:rPr>
              <a:t>Classification ascendante hiérarchique 2/2</a:t>
            </a:r>
          </a:p>
        </p:txBody>
      </p:sp>
      <p:sp>
        <p:nvSpPr>
          <p:cNvPr id="28" name="ZoneTexte 27">
            <a:extLst>
              <a:ext uri="{FF2B5EF4-FFF2-40B4-BE49-F238E27FC236}">
                <a16:creationId xmlns:a16="http://schemas.microsoft.com/office/drawing/2014/main" id="{19F5EB4B-8AF8-3011-CAA9-B587E8965233}"/>
              </a:ext>
            </a:extLst>
          </p:cNvPr>
          <p:cNvSpPr txBox="1"/>
          <p:nvPr/>
        </p:nvSpPr>
        <p:spPr>
          <a:xfrm>
            <a:off x="0" y="1763406"/>
            <a:ext cx="2981327" cy="507831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dirty="0">
                <a:ln>
                  <a:noFill/>
                </a:ln>
                <a:solidFill>
                  <a:schemeClr val="tx1"/>
                </a:solidFill>
                <a:effectLst/>
                <a:latin typeface="+mj-lt"/>
              </a:rPr>
              <a:t>Représentation visuelle : Dendrogramme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8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dirty="0">
                <a:ln>
                  <a:noFill/>
                </a:ln>
                <a:solidFill>
                  <a:schemeClr val="tx1"/>
                </a:solidFill>
                <a:effectLst/>
                <a:latin typeface="+mj-lt"/>
              </a:rPr>
              <a:t>Analyse des « Sauts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8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dirty="0">
                <a:ln>
                  <a:noFill/>
                </a:ln>
                <a:solidFill>
                  <a:schemeClr val="tx1"/>
                </a:solidFill>
                <a:effectLst/>
                <a:latin typeface="+mj-lt"/>
              </a:rPr>
              <a:t>Découpage par Niveau</a:t>
            </a:r>
          </a:p>
          <a:p>
            <a:pPr marL="0" marR="0" lvl="0" indent="0" algn="l" defTabSz="914400" rtl="0" eaLnBrk="0" fontAlgn="base" latinLnBrk="0" hangingPunct="0">
              <a:lnSpc>
                <a:spcPct val="100000"/>
              </a:lnSpc>
              <a:spcBef>
                <a:spcPct val="0"/>
              </a:spcBef>
              <a:spcAft>
                <a:spcPct val="0"/>
              </a:spcAft>
              <a:buClrTx/>
              <a:buSzTx/>
              <a:tabLst/>
            </a:pPr>
            <a:r>
              <a:rPr kumimoji="0" lang="fr-FR" altLang="fr-FR" sz="1800" b="1" i="0" u="none" strike="noStrike" cap="none" normalizeH="0" baseline="0" dirty="0">
                <a:ln>
                  <a:noFill/>
                </a:ln>
                <a:solidFill>
                  <a:schemeClr val="tx1"/>
                </a:solidFill>
                <a:effectLst/>
                <a:latin typeface="+mj-lt"/>
              </a:rPr>
              <a:t> (en rouge)</a:t>
            </a:r>
          </a:p>
          <a:p>
            <a:pPr marL="0" marR="0" lvl="0" indent="0" algn="l" defTabSz="914400" rtl="0" eaLnBrk="0" fontAlgn="base" latinLnBrk="0" hangingPunct="0">
              <a:lnSpc>
                <a:spcPct val="100000"/>
              </a:lnSpc>
              <a:spcBef>
                <a:spcPct val="0"/>
              </a:spcBef>
              <a:spcAft>
                <a:spcPct val="0"/>
              </a:spcAft>
              <a:buClrTx/>
              <a:buSzTx/>
              <a:tabLst/>
            </a:pPr>
            <a:endParaRPr kumimoji="0" lang="fr-FR" altLang="fr-FR" sz="18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dirty="0">
                <a:ln>
                  <a:noFill/>
                </a:ln>
                <a:solidFill>
                  <a:schemeClr val="tx1"/>
                </a:solidFill>
                <a:effectLst/>
                <a:latin typeface="+mj-lt"/>
              </a:rPr>
              <a:t>Nombre optimal de Clusters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800" b="1"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tabLst/>
            </a:pPr>
            <a:r>
              <a:rPr kumimoji="0" lang="fr-FR" altLang="fr-FR" sz="1800" b="0" i="0" u="none" strike="noStrike" cap="none" normalizeH="0" baseline="0" dirty="0">
                <a:ln>
                  <a:noFill/>
                </a:ln>
                <a:solidFill>
                  <a:schemeClr val="tx1"/>
                </a:solidFill>
                <a:effectLst/>
                <a:latin typeface="+mj-lt"/>
              </a:rPr>
              <a:t>Ici le </a:t>
            </a:r>
            <a:r>
              <a:rPr kumimoji="0" lang="fr-FR" altLang="fr-FR" sz="1800" b="0" i="0" u="none" strike="noStrike" cap="none" normalizeH="0" dirty="0">
                <a:ln>
                  <a:noFill/>
                </a:ln>
                <a:solidFill>
                  <a:schemeClr val="tx1"/>
                </a:solidFill>
                <a:effectLst/>
                <a:latin typeface="+mj-lt"/>
              </a:rPr>
              <a:t>niveau de coupe se fait  au saut </a:t>
            </a:r>
            <a:r>
              <a:rPr lang="fr-FR" altLang="fr-FR" dirty="0">
                <a:latin typeface="+mj-lt"/>
              </a:rPr>
              <a:t>6</a:t>
            </a:r>
            <a:endParaRPr kumimoji="0" lang="fr-FR" altLang="fr-FR" sz="1800" b="0" i="0" u="none" strike="noStrike" cap="none" normalizeH="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tabLst/>
            </a:pPr>
            <a:r>
              <a:rPr kumimoji="0" lang="fr-FR" altLang="fr-FR" sz="1800" b="0" i="0" u="none" strike="noStrike" cap="none" normalizeH="0" dirty="0">
                <a:ln>
                  <a:noFill/>
                </a:ln>
                <a:solidFill>
                  <a:schemeClr val="tx1"/>
                </a:solidFill>
                <a:effectLst/>
                <a:latin typeface="+mj-lt"/>
              </a:rPr>
              <a:t>(la ligne rouge)</a:t>
            </a:r>
          </a:p>
          <a:p>
            <a:pPr marL="0" marR="0" lvl="0" indent="0" algn="l" defTabSz="914400" rtl="0" eaLnBrk="0" fontAlgn="base" latinLnBrk="0" hangingPunct="0">
              <a:lnSpc>
                <a:spcPct val="100000"/>
              </a:lnSpc>
              <a:spcBef>
                <a:spcPct val="0"/>
              </a:spcBef>
              <a:spcAft>
                <a:spcPct val="0"/>
              </a:spcAft>
              <a:buClrTx/>
              <a:buSzTx/>
              <a:tabLst/>
            </a:pPr>
            <a:endParaRPr kumimoji="0" lang="fr-FR" altLang="fr-FR" sz="18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dirty="0">
                <a:ln>
                  <a:noFill/>
                </a:ln>
                <a:solidFill>
                  <a:schemeClr val="tx1"/>
                </a:solidFill>
                <a:effectLst/>
                <a:latin typeface="+mj-lt"/>
              </a:rPr>
              <a:t>Interprétation des Clusters</a:t>
            </a:r>
            <a:r>
              <a:rPr kumimoji="0" lang="fr-FR" altLang="fr-FR" sz="1800" b="0" i="0" u="none" strike="noStrike" cap="none" normalizeH="0" baseline="0" dirty="0">
                <a:ln>
                  <a:noFill/>
                </a:ln>
                <a:solidFill>
                  <a:schemeClr val="tx1"/>
                </a:solidFill>
                <a:effectLst/>
                <a:latin typeface="+mj-lt"/>
              </a:rPr>
              <a:t> </a:t>
            </a:r>
          </a:p>
          <a:p>
            <a:pPr marL="285750" indent="-285750">
              <a:buFont typeface="Wingdings" panose="05000000000000000000" pitchFamily="2" charset="2"/>
              <a:buChar char="v"/>
            </a:pPr>
            <a:endParaRPr lang="fr-FR" dirty="0"/>
          </a:p>
          <a:p>
            <a:pPr marL="285750" indent="-285750">
              <a:buFont typeface="Wingdings" panose="05000000000000000000" pitchFamily="2" charset="2"/>
              <a:buChar char="v"/>
            </a:pPr>
            <a:endParaRPr lang="fr-FR" dirty="0"/>
          </a:p>
          <a:p>
            <a:pPr marL="285750" indent="-285750">
              <a:buFont typeface="Wingdings" panose="05000000000000000000" pitchFamily="2" charset="2"/>
              <a:buChar char="v"/>
            </a:pPr>
            <a:endParaRPr lang="fr-FR" dirty="0"/>
          </a:p>
        </p:txBody>
      </p:sp>
      <p:sp>
        <p:nvSpPr>
          <p:cNvPr id="32" name="Flèche : bas 31">
            <a:extLst>
              <a:ext uri="{FF2B5EF4-FFF2-40B4-BE49-F238E27FC236}">
                <a16:creationId xmlns:a16="http://schemas.microsoft.com/office/drawing/2014/main" id="{DDE2380F-B86E-F2F8-2003-C548EC134D72}"/>
              </a:ext>
            </a:extLst>
          </p:cNvPr>
          <p:cNvSpPr/>
          <p:nvPr/>
        </p:nvSpPr>
        <p:spPr>
          <a:xfrm>
            <a:off x="1283835" y="5987370"/>
            <a:ext cx="206828" cy="576943"/>
          </a:xfrm>
          <a:prstGeom prst="downArrow">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descr="Une image contenant texte, diagramme, ligne, capture d’écran&#10;&#10;Description générée automatiquement">
            <a:extLst>
              <a:ext uri="{FF2B5EF4-FFF2-40B4-BE49-F238E27FC236}">
                <a16:creationId xmlns:a16="http://schemas.microsoft.com/office/drawing/2014/main" id="{42BA77B2-4F8E-F634-6126-29FA0EC3BBD3}"/>
              </a:ext>
            </a:extLst>
          </p:cNvPr>
          <p:cNvPicPr>
            <a:picLocks noChangeAspect="1"/>
          </p:cNvPicPr>
          <p:nvPr/>
        </p:nvPicPr>
        <p:blipFill rotWithShape="1">
          <a:blip r:embed="rId4">
            <a:extLst>
              <a:ext uri="{28A0092B-C50C-407E-A947-70E740481C1C}">
                <a14:useLocalDpi xmlns:a14="http://schemas.microsoft.com/office/drawing/2010/main" val="0"/>
              </a:ext>
            </a:extLst>
          </a:blip>
          <a:srcRect l="9137" t="10989" r="3463" b="5227"/>
          <a:stretch/>
        </p:blipFill>
        <p:spPr>
          <a:xfrm>
            <a:off x="3649145" y="1376413"/>
            <a:ext cx="8372809" cy="4514832"/>
          </a:xfrm>
          <a:prstGeom prst="rect">
            <a:avLst/>
          </a:prstGeom>
        </p:spPr>
      </p:pic>
    </p:spTree>
    <p:extLst>
      <p:ext uri="{BB962C8B-B14F-4D97-AF65-F5344CB8AC3E}">
        <p14:creationId xmlns:p14="http://schemas.microsoft.com/office/powerpoint/2010/main" val="3914824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xEl>
                                              <p:pRg st="9" end="9"/>
                                            </p:txEl>
                                          </p:spTgt>
                                        </p:tgtEl>
                                        <p:attrNameLst>
                                          <p:attrName>style.visibility</p:attrName>
                                        </p:attrNameLst>
                                      </p:cBhvr>
                                      <p:to>
                                        <p:strVal val="visible"/>
                                      </p:to>
                                    </p:set>
                                    <p:animEffect transition="in" filter="fade">
                                      <p:cBhvr>
                                        <p:cTn id="7" dur="500"/>
                                        <p:tgtEl>
                                          <p:spTgt spid="28">
                                            <p:txEl>
                                              <p:pRg st="9" end="9"/>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8">
                                            <p:txEl>
                                              <p:pRg st="10" end="10"/>
                                            </p:txEl>
                                          </p:spTgt>
                                        </p:tgtEl>
                                        <p:attrNameLst>
                                          <p:attrName>style.visibility</p:attrName>
                                        </p:attrNameLst>
                                      </p:cBhvr>
                                      <p:to>
                                        <p:strVal val="visible"/>
                                      </p:to>
                                    </p:set>
                                    <p:animEffect transition="in" filter="fade">
                                      <p:cBhvr>
                                        <p:cTn id="10" dur="500"/>
                                        <p:tgtEl>
                                          <p:spTgt spid="2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21000" b="-21000"/>
          </a:stretch>
        </a:blipFill>
        <a:effectLst/>
      </p:bgPr>
    </p:bg>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992A3BC-5C83-FD99-ECA5-D1B11A002789}"/>
              </a:ext>
            </a:extLst>
          </p:cNvPr>
          <p:cNvSpPr>
            <a:spLocks noGrp="1"/>
          </p:cNvSpPr>
          <p:nvPr>
            <p:ph type="sldNum" sz="quarter" idx="12"/>
          </p:nvPr>
        </p:nvSpPr>
        <p:spPr>
          <a:xfrm>
            <a:off x="11572875" y="6514874"/>
            <a:ext cx="619125" cy="365125"/>
          </a:xfrm>
        </p:spPr>
        <p:txBody>
          <a:bodyPr/>
          <a:lstStyle/>
          <a:p>
            <a:fld id="{1B8B3671-A306-4A69-8480-FA9BE839245D}" type="slidenum">
              <a:rPr lang="en-US" smtClean="0"/>
              <a:t>13</a:t>
            </a:fld>
            <a:endParaRPr lang="en-US" dirty="0"/>
          </a:p>
        </p:txBody>
      </p:sp>
      <p:sp>
        <p:nvSpPr>
          <p:cNvPr id="14" name="Titre 13">
            <a:extLst>
              <a:ext uri="{FF2B5EF4-FFF2-40B4-BE49-F238E27FC236}">
                <a16:creationId xmlns:a16="http://schemas.microsoft.com/office/drawing/2014/main" id="{3C381DF7-53B1-F415-A27D-24069E5FC82A}"/>
              </a:ext>
            </a:extLst>
          </p:cNvPr>
          <p:cNvSpPr>
            <a:spLocks noGrp="1"/>
          </p:cNvSpPr>
          <p:nvPr>
            <p:ph type="title"/>
          </p:nvPr>
        </p:nvSpPr>
        <p:spPr>
          <a:xfrm>
            <a:off x="674913" y="146957"/>
            <a:ext cx="3320143" cy="362048"/>
          </a:xfrm>
        </p:spPr>
        <p:txBody>
          <a:bodyPr>
            <a:normAutofit fontScale="90000"/>
          </a:bodyPr>
          <a:lstStyle/>
          <a:p>
            <a:r>
              <a:rPr lang="fr-FR" dirty="0"/>
              <a:t>Regardons…</a:t>
            </a:r>
          </a:p>
        </p:txBody>
      </p:sp>
      <p:sp>
        <p:nvSpPr>
          <p:cNvPr id="15" name="ZoneTexte 14">
            <a:extLst>
              <a:ext uri="{FF2B5EF4-FFF2-40B4-BE49-F238E27FC236}">
                <a16:creationId xmlns:a16="http://schemas.microsoft.com/office/drawing/2014/main" id="{A279D5E5-B6C5-2CAE-F37A-C40EF546C20E}"/>
              </a:ext>
            </a:extLst>
          </p:cNvPr>
          <p:cNvSpPr txBox="1"/>
          <p:nvPr/>
        </p:nvSpPr>
        <p:spPr>
          <a:xfrm>
            <a:off x="1055914" y="509005"/>
            <a:ext cx="9263743" cy="830997"/>
          </a:xfrm>
          <a:prstGeom prst="rect">
            <a:avLst/>
          </a:prstGeom>
          <a:noFill/>
        </p:spPr>
        <p:txBody>
          <a:bodyPr wrap="square" rtlCol="0">
            <a:spAutoFit/>
          </a:bodyPr>
          <a:lstStyle/>
          <a:p>
            <a:pPr marL="457200" indent="-457200">
              <a:buFont typeface="Arial" panose="020B0604020202020204" pitchFamily="34" charset="0"/>
              <a:buChar char="•"/>
            </a:pPr>
            <a:r>
              <a:rPr lang="fr-FR" sz="1600" dirty="0">
                <a:latin typeface="+mj-lt"/>
              </a:rPr>
              <a:t>Les moyennes des variables par cluster </a:t>
            </a:r>
          </a:p>
          <a:p>
            <a:pPr marL="457200" indent="-457200">
              <a:buFont typeface="Arial" panose="020B0604020202020204" pitchFamily="34" charset="0"/>
              <a:buChar char="•"/>
            </a:pPr>
            <a:r>
              <a:rPr lang="fr-FR" sz="1600" dirty="0">
                <a:latin typeface="+mj-lt"/>
              </a:rPr>
              <a:t>Les pays dans chaque cluster</a:t>
            </a:r>
          </a:p>
          <a:p>
            <a:pPr marL="457200" indent="-457200">
              <a:buFont typeface="Arial" panose="020B0604020202020204" pitchFamily="34" charset="0"/>
              <a:buChar char="•"/>
            </a:pPr>
            <a:r>
              <a:rPr lang="fr-FR" sz="1600" dirty="0">
                <a:latin typeface="+mj-lt"/>
              </a:rPr>
              <a:t>Les variables au sein d’un radar pour chaque cluster</a:t>
            </a:r>
          </a:p>
        </p:txBody>
      </p:sp>
      <p:pic>
        <p:nvPicPr>
          <p:cNvPr id="3" name="Image 2">
            <a:extLst>
              <a:ext uri="{FF2B5EF4-FFF2-40B4-BE49-F238E27FC236}">
                <a16:creationId xmlns:a16="http://schemas.microsoft.com/office/drawing/2014/main" id="{DFFEEC25-E0CE-77F1-A9C7-0F9E8034FE09}"/>
              </a:ext>
            </a:extLst>
          </p:cNvPr>
          <p:cNvPicPr>
            <a:picLocks noChangeAspect="1"/>
          </p:cNvPicPr>
          <p:nvPr/>
        </p:nvPicPr>
        <p:blipFill>
          <a:blip r:embed="rId4"/>
          <a:stretch>
            <a:fillRect/>
          </a:stretch>
        </p:blipFill>
        <p:spPr>
          <a:xfrm>
            <a:off x="321494" y="1651358"/>
            <a:ext cx="4789417" cy="4863516"/>
          </a:xfrm>
          <a:prstGeom prst="rect">
            <a:avLst/>
          </a:prstGeom>
        </p:spPr>
      </p:pic>
      <p:pic>
        <p:nvPicPr>
          <p:cNvPr id="7" name="Image 6">
            <a:extLst>
              <a:ext uri="{FF2B5EF4-FFF2-40B4-BE49-F238E27FC236}">
                <a16:creationId xmlns:a16="http://schemas.microsoft.com/office/drawing/2014/main" id="{20404DBB-AA76-AC47-8C18-B1849F6AC17A}"/>
              </a:ext>
            </a:extLst>
          </p:cNvPr>
          <p:cNvPicPr>
            <a:picLocks noChangeAspect="1"/>
          </p:cNvPicPr>
          <p:nvPr/>
        </p:nvPicPr>
        <p:blipFill>
          <a:blip r:embed="rId5"/>
          <a:stretch>
            <a:fillRect/>
          </a:stretch>
        </p:blipFill>
        <p:spPr>
          <a:xfrm>
            <a:off x="6710119" y="1340002"/>
            <a:ext cx="3496163" cy="2172003"/>
          </a:xfrm>
          <a:prstGeom prst="rect">
            <a:avLst/>
          </a:prstGeom>
        </p:spPr>
      </p:pic>
      <p:pic>
        <p:nvPicPr>
          <p:cNvPr id="11" name="Image 10">
            <a:extLst>
              <a:ext uri="{FF2B5EF4-FFF2-40B4-BE49-F238E27FC236}">
                <a16:creationId xmlns:a16="http://schemas.microsoft.com/office/drawing/2014/main" id="{6CFBC524-B299-64ED-0259-EF48EC999BC8}"/>
              </a:ext>
            </a:extLst>
          </p:cNvPr>
          <p:cNvPicPr>
            <a:picLocks noChangeAspect="1"/>
          </p:cNvPicPr>
          <p:nvPr/>
        </p:nvPicPr>
        <p:blipFill>
          <a:blip r:embed="rId6"/>
          <a:stretch>
            <a:fillRect/>
          </a:stretch>
        </p:blipFill>
        <p:spPr>
          <a:xfrm>
            <a:off x="5383055" y="3681539"/>
            <a:ext cx="3075146" cy="2158464"/>
          </a:xfrm>
          <a:prstGeom prst="rect">
            <a:avLst/>
          </a:prstGeom>
        </p:spPr>
      </p:pic>
      <p:pic>
        <p:nvPicPr>
          <p:cNvPr id="16" name="Image 15">
            <a:extLst>
              <a:ext uri="{FF2B5EF4-FFF2-40B4-BE49-F238E27FC236}">
                <a16:creationId xmlns:a16="http://schemas.microsoft.com/office/drawing/2014/main" id="{DE5D850F-2E5C-0485-C989-39CDDE397B53}"/>
              </a:ext>
            </a:extLst>
          </p:cNvPr>
          <p:cNvPicPr>
            <a:picLocks noChangeAspect="1"/>
          </p:cNvPicPr>
          <p:nvPr/>
        </p:nvPicPr>
        <p:blipFill>
          <a:blip r:embed="rId7"/>
          <a:stretch>
            <a:fillRect/>
          </a:stretch>
        </p:blipFill>
        <p:spPr>
          <a:xfrm>
            <a:off x="9041510" y="3651941"/>
            <a:ext cx="2976643" cy="2172003"/>
          </a:xfrm>
          <a:prstGeom prst="rect">
            <a:avLst/>
          </a:prstGeom>
        </p:spPr>
      </p:pic>
      <p:sp>
        <p:nvSpPr>
          <p:cNvPr id="17" name="ZoneTexte 16">
            <a:extLst>
              <a:ext uri="{FF2B5EF4-FFF2-40B4-BE49-F238E27FC236}">
                <a16:creationId xmlns:a16="http://schemas.microsoft.com/office/drawing/2014/main" id="{A732DC22-23EB-C054-6035-99BB66A70713}"/>
              </a:ext>
            </a:extLst>
          </p:cNvPr>
          <p:cNvSpPr txBox="1"/>
          <p:nvPr/>
        </p:nvSpPr>
        <p:spPr>
          <a:xfrm>
            <a:off x="8458200" y="5517998"/>
            <a:ext cx="1062281" cy="1015663"/>
          </a:xfrm>
          <a:prstGeom prst="rect">
            <a:avLst/>
          </a:prstGeom>
          <a:noFill/>
        </p:spPr>
        <p:txBody>
          <a:bodyPr wrap="square" rtlCol="0">
            <a:spAutoFit/>
          </a:bodyPr>
          <a:lstStyle/>
          <a:p>
            <a:r>
              <a:rPr lang="fr-FR" sz="6000" dirty="0">
                <a:latin typeface="+mj-lt"/>
              </a:rPr>
              <a:t>…</a:t>
            </a:r>
          </a:p>
        </p:txBody>
      </p:sp>
    </p:spTree>
    <p:extLst>
      <p:ext uri="{BB962C8B-B14F-4D97-AF65-F5344CB8AC3E}">
        <p14:creationId xmlns:p14="http://schemas.microsoft.com/office/powerpoint/2010/main" val="34871662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21000" b="-21000"/>
          </a:stretch>
        </a:blipFill>
        <a:effectLst/>
      </p:bgPr>
    </p:bg>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07078F5-64ED-2403-E4EC-FD4C1917E2F6}"/>
              </a:ext>
            </a:extLst>
          </p:cNvPr>
          <p:cNvSpPr>
            <a:spLocks noGrp="1"/>
          </p:cNvSpPr>
          <p:nvPr>
            <p:ph type="sldNum" sz="quarter" idx="12"/>
          </p:nvPr>
        </p:nvSpPr>
        <p:spPr>
          <a:xfrm>
            <a:off x="11572875" y="6492875"/>
            <a:ext cx="619125" cy="365125"/>
          </a:xfrm>
        </p:spPr>
        <p:txBody>
          <a:bodyPr/>
          <a:lstStyle/>
          <a:p>
            <a:fld id="{1B8B3671-A306-4A69-8480-FA9BE839245D}" type="slidenum">
              <a:rPr lang="en-US" smtClean="0"/>
              <a:t>14</a:t>
            </a:fld>
            <a:endParaRPr lang="en-US" dirty="0"/>
          </a:p>
        </p:txBody>
      </p:sp>
      <p:graphicFrame>
        <p:nvGraphicFramePr>
          <p:cNvPr id="7" name="ZoneTexte 5">
            <a:extLst>
              <a:ext uri="{FF2B5EF4-FFF2-40B4-BE49-F238E27FC236}">
                <a16:creationId xmlns:a16="http://schemas.microsoft.com/office/drawing/2014/main" id="{595FF89F-D79B-67E1-E127-40F87E0E264C}"/>
              </a:ext>
            </a:extLst>
          </p:cNvPr>
          <p:cNvGraphicFramePr/>
          <p:nvPr>
            <p:extLst>
              <p:ext uri="{D42A27DB-BD31-4B8C-83A1-F6EECF244321}">
                <p14:modId xmlns:p14="http://schemas.microsoft.com/office/powerpoint/2010/main" val="3764875991"/>
              </p:ext>
            </p:extLst>
          </p:nvPr>
        </p:nvGraphicFramePr>
        <p:xfrm>
          <a:off x="3738642" y="818109"/>
          <a:ext cx="8329533" cy="46203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e 7">
            <a:extLst>
              <a:ext uri="{FF2B5EF4-FFF2-40B4-BE49-F238E27FC236}">
                <a16:creationId xmlns:a16="http://schemas.microsoft.com/office/drawing/2014/main" id="{E0D3E6C0-960B-E991-62F0-0E15F892FA31}"/>
              </a:ext>
            </a:extLst>
          </p:cNvPr>
          <p:cNvGrpSpPr/>
          <p:nvPr/>
        </p:nvGrpSpPr>
        <p:grpSpPr>
          <a:xfrm>
            <a:off x="3456293" y="5520345"/>
            <a:ext cx="8660188" cy="890596"/>
            <a:chOff x="304303" y="4749038"/>
            <a:chExt cx="9167622" cy="1129493"/>
          </a:xfrm>
        </p:grpSpPr>
        <p:sp>
          <p:nvSpPr>
            <p:cNvPr id="9" name="Rectangle : coins arrondis 8">
              <a:extLst>
                <a:ext uri="{FF2B5EF4-FFF2-40B4-BE49-F238E27FC236}">
                  <a16:creationId xmlns:a16="http://schemas.microsoft.com/office/drawing/2014/main" id="{56DF0F4B-A6ED-0F18-58E8-CA21D56BB9D0}"/>
                </a:ext>
              </a:extLst>
            </p:cNvPr>
            <p:cNvSpPr/>
            <p:nvPr/>
          </p:nvSpPr>
          <p:spPr>
            <a:xfrm>
              <a:off x="304303" y="4749038"/>
              <a:ext cx="9167622" cy="1129493"/>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fr-FR"/>
            </a:p>
          </p:txBody>
        </p:sp>
        <p:sp>
          <p:nvSpPr>
            <p:cNvPr id="11" name="Rectangle : coins arrondis 4">
              <a:extLst>
                <a:ext uri="{FF2B5EF4-FFF2-40B4-BE49-F238E27FC236}">
                  <a16:creationId xmlns:a16="http://schemas.microsoft.com/office/drawing/2014/main" id="{29FE4B5D-22F7-E6E6-64F6-6627C07C7015}"/>
                </a:ext>
              </a:extLst>
            </p:cNvPr>
            <p:cNvSpPr txBox="1"/>
            <p:nvPr/>
          </p:nvSpPr>
          <p:spPr>
            <a:xfrm>
              <a:off x="551700" y="4832833"/>
              <a:ext cx="8869089" cy="9457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43815" rIns="87630" bIns="43815" numCol="1" spcCol="1270" anchor="ctr" anchorCtr="0">
              <a:noAutofit/>
            </a:bodyPr>
            <a:lstStyle/>
            <a:p>
              <a:pPr lvl="0"/>
              <a:r>
                <a:rPr lang="fr-FR" sz="1400" b="0" i="0" baseline="0" dirty="0"/>
                <a:t>Ces points assurent une préparation adéquate des données pour une analyse K-</a:t>
              </a:r>
              <a:r>
                <a:rPr lang="fr-FR" sz="1400" b="0" i="0" baseline="0" dirty="0" err="1"/>
                <a:t>means</a:t>
              </a:r>
              <a:r>
                <a:rPr lang="fr-FR" sz="1400" b="0" i="0" baseline="0" dirty="0"/>
                <a:t>, garantissant une contribution égale des variables et fournissant une base pour déterminer le nombre « k » clusters optimal.</a:t>
              </a:r>
              <a:endParaRPr lang="fr-FR" sz="1400" dirty="0"/>
            </a:p>
          </p:txBody>
        </p:sp>
      </p:grpSp>
      <p:sp>
        <p:nvSpPr>
          <p:cNvPr id="17" name="ZoneTexte 16">
            <a:extLst>
              <a:ext uri="{FF2B5EF4-FFF2-40B4-BE49-F238E27FC236}">
                <a16:creationId xmlns:a16="http://schemas.microsoft.com/office/drawing/2014/main" id="{49A03176-C6AB-5A3E-08DF-49F970894B2D}"/>
              </a:ext>
            </a:extLst>
          </p:cNvPr>
          <p:cNvSpPr txBox="1"/>
          <p:nvPr/>
        </p:nvSpPr>
        <p:spPr>
          <a:xfrm>
            <a:off x="2843893" y="152087"/>
            <a:ext cx="6504214" cy="523220"/>
          </a:xfrm>
          <a:prstGeom prst="rect">
            <a:avLst/>
          </a:prstGeom>
          <a:noFill/>
        </p:spPr>
        <p:txBody>
          <a:bodyPr wrap="square" rtlCol="0">
            <a:spAutoFit/>
          </a:bodyPr>
          <a:lstStyle/>
          <a:p>
            <a:pPr algn="ctr"/>
            <a:r>
              <a:rPr lang="fr-FR" sz="2800" dirty="0">
                <a:effectLst>
                  <a:outerShdw blurRad="38100" dist="38100" dir="2700000" algn="tl">
                    <a:srgbClr val="000000">
                      <a:alpha val="43137"/>
                    </a:srgbClr>
                  </a:outerShdw>
                </a:effectLst>
                <a:latin typeface="+mj-lt"/>
              </a:rPr>
              <a:t>K-</a:t>
            </a:r>
            <a:r>
              <a:rPr lang="fr-FR" sz="2800" dirty="0" err="1">
                <a:effectLst>
                  <a:outerShdw blurRad="38100" dist="38100" dir="2700000" algn="tl">
                    <a:srgbClr val="000000">
                      <a:alpha val="43137"/>
                    </a:srgbClr>
                  </a:outerShdw>
                </a:effectLst>
                <a:latin typeface="+mj-lt"/>
              </a:rPr>
              <a:t>means</a:t>
            </a:r>
            <a:r>
              <a:rPr lang="fr-FR" sz="2800" dirty="0">
                <a:effectLst>
                  <a:outerShdw blurRad="38100" dist="38100" dir="2700000" algn="tl">
                    <a:srgbClr val="000000">
                      <a:alpha val="43137"/>
                    </a:srgbClr>
                  </a:outerShdw>
                </a:effectLst>
                <a:latin typeface="+mj-lt"/>
              </a:rPr>
              <a:t> 1/2</a:t>
            </a:r>
          </a:p>
        </p:txBody>
      </p:sp>
      <p:sp>
        <p:nvSpPr>
          <p:cNvPr id="18" name="ZoneTexte 17">
            <a:extLst>
              <a:ext uri="{FF2B5EF4-FFF2-40B4-BE49-F238E27FC236}">
                <a16:creationId xmlns:a16="http://schemas.microsoft.com/office/drawing/2014/main" id="{12554948-3BA8-F019-E681-2B941A407FAC}"/>
              </a:ext>
            </a:extLst>
          </p:cNvPr>
          <p:cNvSpPr txBox="1"/>
          <p:nvPr/>
        </p:nvSpPr>
        <p:spPr>
          <a:xfrm>
            <a:off x="123825" y="2022091"/>
            <a:ext cx="3332468" cy="34163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fr-FR" b="1" dirty="0">
                <a:solidFill>
                  <a:srgbClr val="002060"/>
                </a:solidFill>
                <a:latin typeface="+mj-lt"/>
              </a:rPr>
              <a:t>But du K-</a:t>
            </a:r>
            <a:r>
              <a:rPr lang="fr-FR" b="1" dirty="0" err="1">
                <a:solidFill>
                  <a:srgbClr val="002060"/>
                </a:solidFill>
                <a:latin typeface="+mj-lt"/>
              </a:rPr>
              <a:t>means</a:t>
            </a:r>
            <a:r>
              <a:rPr lang="fr-FR" dirty="0">
                <a:solidFill>
                  <a:srgbClr val="002060"/>
                </a:solidFill>
                <a:latin typeface="+mj-lt"/>
              </a:rPr>
              <a:t> :</a:t>
            </a:r>
          </a:p>
          <a:p>
            <a:pPr marL="285750" indent="-285750">
              <a:buFont typeface="Arial" panose="020B0604020202020204" pitchFamily="34" charset="0"/>
              <a:buChar char="•"/>
            </a:pPr>
            <a:r>
              <a:rPr lang="fr-FR" altLang="fr-FR" dirty="0">
                <a:solidFill>
                  <a:srgbClr val="002060"/>
                </a:solidFill>
                <a:latin typeface="+mj-lt"/>
              </a:rPr>
              <a:t>Regrouper les données en « k » clusters distincts.</a:t>
            </a:r>
          </a:p>
          <a:p>
            <a:pPr marL="285750" indent="-285750">
              <a:buFont typeface="Arial" panose="020B0604020202020204" pitchFamily="34" charset="0"/>
              <a:buChar char="•"/>
            </a:pPr>
            <a:r>
              <a:rPr lang="fr-FR" altLang="fr-FR" dirty="0">
                <a:solidFill>
                  <a:srgbClr val="002060"/>
                </a:solidFill>
                <a:latin typeface="+mj-lt"/>
              </a:rPr>
              <a:t>Regrouper les individus les plus semblables possible dans nos clusters en rapprochant les individus qui se ressemblent et en éloignant ceux qui diffèrent pour maximiser l'homogénéité à l'intérieur des clusters et minimiser la similarité entre différents clusters</a:t>
            </a:r>
            <a:endParaRPr lang="fr-FR" dirty="0">
              <a:solidFill>
                <a:srgbClr val="002060"/>
              </a:solidFill>
              <a:latin typeface="+mj-lt"/>
            </a:endParaRPr>
          </a:p>
        </p:txBody>
      </p:sp>
    </p:spTree>
    <p:extLst>
      <p:ext uri="{BB962C8B-B14F-4D97-AF65-F5344CB8AC3E}">
        <p14:creationId xmlns:p14="http://schemas.microsoft.com/office/powerpoint/2010/main" val="13698394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6000" b="-6000"/>
          </a:stretch>
        </a:blipFill>
        <a:effectLst/>
      </p:bgPr>
    </p:bg>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FC2CF643-2DE8-6358-7C0D-FE0D952A4E39}"/>
              </a:ext>
            </a:extLst>
          </p:cNvPr>
          <p:cNvSpPr>
            <a:spLocks noGrp="1"/>
          </p:cNvSpPr>
          <p:nvPr>
            <p:ph type="sldNum" sz="quarter" idx="12"/>
          </p:nvPr>
        </p:nvSpPr>
        <p:spPr>
          <a:xfrm>
            <a:off x="11572875" y="6467689"/>
            <a:ext cx="619125" cy="365125"/>
          </a:xfrm>
        </p:spPr>
        <p:txBody>
          <a:bodyPr/>
          <a:lstStyle/>
          <a:p>
            <a:fld id="{1B8B3671-A306-4A69-8480-FA9BE839245D}" type="slidenum">
              <a:rPr lang="en-US" smtClean="0"/>
              <a:t>15</a:t>
            </a:fld>
            <a:endParaRPr lang="en-US" dirty="0"/>
          </a:p>
        </p:txBody>
      </p:sp>
      <p:pic>
        <p:nvPicPr>
          <p:cNvPr id="6" name="Image 5">
            <a:extLst>
              <a:ext uri="{FF2B5EF4-FFF2-40B4-BE49-F238E27FC236}">
                <a16:creationId xmlns:a16="http://schemas.microsoft.com/office/drawing/2014/main" id="{15D1C021-1A9E-D7D1-720A-A52550AE5246}"/>
              </a:ext>
            </a:extLst>
          </p:cNvPr>
          <p:cNvPicPr>
            <a:picLocks noChangeAspect="1"/>
          </p:cNvPicPr>
          <p:nvPr/>
        </p:nvPicPr>
        <p:blipFill>
          <a:blip r:embed="rId4"/>
          <a:stretch>
            <a:fillRect/>
          </a:stretch>
        </p:blipFill>
        <p:spPr>
          <a:xfrm>
            <a:off x="55789" y="964398"/>
            <a:ext cx="4982934" cy="3160500"/>
          </a:xfrm>
          <a:prstGeom prst="rect">
            <a:avLst/>
          </a:prstGeom>
        </p:spPr>
      </p:pic>
      <p:sp>
        <p:nvSpPr>
          <p:cNvPr id="8" name="ZoneTexte 7">
            <a:extLst>
              <a:ext uri="{FF2B5EF4-FFF2-40B4-BE49-F238E27FC236}">
                <a16:creationId xmlns:a16="http://schemas.microsoft.com/office/drawing/2014/main" id="{6246F784-7708-367D-3AD7-39D7B458076D}"/>
              </a:ext>
            </a:extLst>
          </p:cNvPr>
          <p:cNvSpPr txBox="1"/>
          <p:nvPr/>
        </p:nvSpPr>
        <p:spPr>
          <a:xfrm>
            <a:off x="2547256" y="135592"/>
            <a:ext cx="7680107" cy="523220"/>
          </a:xfrm>
          <a:prstGeom prst="rect">
            <a:avLst/>
          </a:prstGeom>
          <a:noFill/>
        </p:spPr>
        <p:txBody>
          <a:bodyPr wrap="square">
            <a:spAutoFit/>
          </a:bodyPr>
          <a:lstStyle/>
          <a:p>
            <a:pPr algn="ctr"/>
            <a:r>
              <a:rPr lang="fr-FR" sz="2800" dirty="0">
                <a:effectLst>
                  <a:outerShdw blurRad="38100" dist="38100" dir="2700000" algn="tl">
                    <a:srgbClr val="000000">
                      <a:alpha val="43137"/>
                    </a:srgbClr>
                  </a:outerShdw>
                </a:effectLst>
                <a:latin typeface="+mj-lt"/>
              </a:rPr>
              <a:t>K-</a:t>
            </a:r>
            <a:r>
              <a:rPr lang="fr-FR" sz="2800" dirty="0" err="1">
                <a:effectLst>
                  <a:outerShdw blurRad="38100" dist="38100" dir="2700000" algn="tl">
                    <a:srgbClr val="000000">
                      <a:alpha val="43137"/>
                    </a:srgbClr>
                  </a:outerShdw>
                </a:effectLst>
                <a:latin typeface="+mj-lt"/>
              </a:rPr>
              <a:t>means</a:t>
            </a:r>
            <a:r>
              <a:rPr lang="fr-FR" sz="2800" dirty="0">
                <a:effectLst>
                  <a:outerShdw blurRad="38100" dist="38100" dir="2700000" algn="tl">
                    <a:srgbClr val="000000">
                      <a:alpha val="43137"/>
                    </a:srgbClr>
                  </a:outerShdw>
                </a:effectLst>
                <a:latin typeface="+mj-lt"/>
              </a:rPr>
              <a:t> 2/2 : Score silhouette</a:t>
            </a:r>
          </a:p>
        </p:txBody>
      </p:sp>
      <p:pic>
        <p:nvPicPr>
          <p:cNvPr id="10" name="Image 9">
            <a:extLst>
              <a:ext uri="{FF2B5EF4-FFF2-40B4-BE49-F238E27FC236}">
                <a16:creationId xmlns:a16="http://schemas.microsoft.com/office/drawing/2014/main" id="{5865F541-893F-08E8-FEF0-DC7D94E77BE6}"/>
              </a:ext>
            </a:extLst>
          </p:cNvPr>
          <p:cNvPicPr>
            <a:picLocks noChangeAspect="1"/>
          </p:cNvPicPr>
          <p:nvPr/>
        </p:nvPicPr>
        <p:blipFill rotWithShape="1">
          <a:blip r:embed="rId5"/>
          <a:srcRect r="77892" b="77715"/>
          <a:stretch/>
        </p:blipFill>
        <p:spPr>
          <a:xfrm>
            <a:off x="7627507" y="964398"/>
            <a:ext cx="2387349" cy="1651411"/>
          </a:xfrm>
          <a:prstGeom prst="rect">
            <a:avLst/>
          </a:prstGeom>
        </p:spPr>
      </p:pic>
      <p:sp>
        <p:nvSpPr>
          <p:cNvPr id="11" name="Ellipse 10">
            <a:extLst>
              <a:ext uri="{FF2B5EF4-FFF2-40B4-BE49-F238E27FC236}">
                <a16:creationId xmlns:a16="http://schemas.microsoft.com/office/drawing/2014/main" id="{40301C6C-3BC7-F040-B0BB-4B048BB35B11}"/>
              </a:ext>
            </a:extLst>
          </p:cNvPr>
          <p:cNvSpPr/>
          <p:nvPr/>
        </p:nvSpPr>
        <p:spPr>
          <a:xfrm>
            <a:off x="2100944" y="3145972"/>
            <a:ext cx="337457" cy="391885"/>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a:extLst>
              <a:ext uri="{FF2B5EF4-FFF2-40B4-BE49-F238E27FC236}">
                <a16:creationId xmlns:a16="http://schemas.microsoft.com/office/drawing/2014/main" id="{B5169AD1-9967-6ECA-ACD7-9ECF63CA8B43}"/>
              </a:ext>
            </a:extLst>
          </p:cNvPr>
          <p:cNvSpPr/>
          <p:nvPr/>
        </p:nvSpPr>
        <p:spPr>
          <a:xfrm>
            <a:off x="3113315" y="3537857"/>
            <a:ext cx="250371" cy="250371"/>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a:extLst>
              <a:ext uri="{FF2B5EF4-FFF2-40B4-BE49-F238E27FC236}">
                <a16:creationId xmlns:a16="http://schemas.microsoft.com/office/drawing/2014/main" id="{B72DC05F-5D1A-8A5E-8618-24EC1843411A}"/>
              </a:ext>
            </a:extLst>
          </p:cNvPr>
          <p:cNvPicPr>
            <a:picLocks noChangeAspect="1"/>
          </p:cNvPicPr>
          <p:nvPr/>
        </p:nvPicPr>
        <p:blipFill>
          <a:blip r:embed="rId6"/>
          <a:stretch>
            <a:fillRect/>
          </a:stretch>
        </p:blipFill>
        <p:spPr>
          <a:xfrm>
            <a:off x="5122565" y="2834466"/>
            <a:ext cx="6759872" cy="3887942"/>
          </a:xfrm>
          <a:prstGeom prst="rect">
            <a:avLst/>
          </a:prstGeom>
        </p:spPr>
      </p:pic>
    </p:spTree>
    <p:extLst>
      <p:ext uri="{BB962C8B-B14F-4D97-AF65-F5344CB8AC3E}">
        <p14:creationId xmlns:p14="http://schemas.microsoft.com/office/powerpoint/2010/main" val="396975350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6"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80">
                                          <p:stCondLst>
                                            <p:cond delay="0"/>
                                          </p:stCondLst>
                                        </p:cTn>
                                        <p:tgtEl>
                                          <p:spTgt spid="10"/>
                                        </p:tgtEl>
                                      </p:cBhvr>
                                    </p:animEffect>
                                    <p:anim calcmode="lin" valueType="num">
                                      <p:cBhvr>
                                        <p:cTn id="22"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27" dur="26">
                                          <p:stCondLst>
                                            <p:cond delay="650"/>
                                          </p:stCondLst>
                                        </p:cTn>
                                        <p:tgtEl>
                                          <p:spTgt spid="10"/>
                                        </p:tgtEl>
                                      </p:cBhvr>
                                      <p:to x="100000" y="60000"/>
                                    </p:animScale>
                                    <p:animScale>
                                      <p:cBhvr>
                                        <p:cTn id="28" dur="166" decel="50000">
                                          <p:stCondLst>
                                            <p:cond delay="676"/>
                                          </p:stCondLst>
                                        </p:cTn>
                                        <p:tgtEl>
                                          <p:spTgt spid="10"/>
                                        </p:tgtEl>
                                      </p:cBhvr>
                                      <p:to x="100000" y="100000"/>
                                    </p:animScale>
                                    <p:animScale>
                                      <p:cBhvr>
                                        <p:cTn id="29" dur="26">
                                          <p:stCondLst>
                                            <p:cond delay="1312"/>
                                          </p:stCondLst>
                                        </p:cTn>
                                        <p:tgtEl>
                                          <p:spTgt spid="10"/>
                                        </p:tgtEl>
                                      </p:cBhvr>
                                      <p:to x="100000" y="80000"/>
                                    </p:animScale>
                                    <p:animScale>
                                      <p:cBhvr>
                                        <p:cTn id="30" dur="166" decel="50000">
                                          <p:stCondLst>
                                            <p:cond delay="1338"/>
                                          </p:stCondLst>
                                        </p:cTn>
                                        <p:tgtEl>
                                          <p:spTgt spid="10"/>
                                        </p:tgtEl>
                                      </p:cBhvr>
                                      <p:to x="100000" y="100000"/>
                                    </p:animScale>
                                    <p:animScale>
                                      <p:cBhvr>
                                        <p:cTn id="31" dur="26">
                                          <p:stCondLst>
                                            <p:cond delay="1642"/>
                                          </p:stCondLst>
                                        </p:cTn>
                                        <p:tgtEl>
                                          <p:spTgt spid="10"/>
                                        </p:tgtEl>
                                      </p:cBhvr>
                                      <p:to x="100000" y="90000"/>
                                    </p:animScale>
                                    <p:animScale>
                                      <p:cBhvr>
                                        <p:cTn id="32" dur="166" decel="50000">
                                          <p:stCondLst>
                                            <p:cond delay="1668"/>
                                          </p:stCondLst>
                                        </p:cTn>
                                        <p:tgtEl>
                                          <p:spTgt spid="10"/>
                                        </p:tgtEl>
                                      </p:cBhvr>
                                      <p:to x="100000" y="100000"/>
                                    </p:animScale>
                                    <p:animScale>
                                      <p:cBhvr>
                                        <p:cTn id="33" dur="26">
                                          <p:stCondLst>
                                            <p:cond delay="1808"/>
                                          </p:stCondLst>
                                        </p:cTn>
                                        <p:tgtEl>
                                          <p:spTgt spid="10"/>
                                        </p:tgtEl>
                                      </p:cBhvr>
                                      <p:to x="100000" y="95000"/>
                                    </p:animScale>
                                    <p:animScale>
                                      <p:cBhvr>
                                        <p:cTn id="34" dur="166" decel="50000">
                                          <p:stCondLst>
                                            <p:cond delay="1834"/>
                                          </p:stCondLst>
                                        </p:cTn>
                                        <p:tgtEl>
                                          <p:spTgt spid="10"/>
                                        </p:tgtEl>
                                      </p:cBhvr>
                                      <p:to x="100000" y="100000"/>
                                    </p:animScale>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21000" b="-21000"/>
          </a:stretch>
        </a:blipFill>
        <a:effectLst/>
      </p:bgPr>
    </p:bg>
    <p:spTree>
      <p:nvGrpSpPr>
        <p:cNvPr id="1" name=""/>
        <p:cNvGrpSpPr/>
        <p:nvPr/>
      </p:nvGrpSpPr>
      <p:grpSpPr>
        <a:xfrm>
          <a:off x="0" y="0"/>
          <a:ext cx="0" cy="0"/>
          <a:chOff x="0" y="0"/>
          <a:chExt cx="0" cy="0"/>
        </a:xfrm>
      </p:grpSpPr>
      <p:sp>
        <p:nvSpPr>
          <p:cNvPr id="14" name="Titre 13">
            <a:extLst>
              <a:ext uri="{FF2B5EF4-FFF2-40B4-BE49-F238E27FC236}">
                <a16:creationId xmlns:a16="http://schemas.microsoft.com/office/drawing/2014/main" id="{3C381DF7-53B1-F415-A27D-24069E5FC82A}"/>
              </a:ext>
            </a:extLst>
          </p:cNvPr>
          <p:cNvSpPr>
            <a:spLocks noGrp="1"/>
          </p:cNvSpPr>
          <p:nvPr>
            <p:ph type="title"/>
          </p:nvPr>
        </p:nvSpPr>
        <p:spPr>
          <a:xfrm>
            <a:off x="347842" y="489212"/>
            <a:ext cx="3167743" cy="2058045"/>
          </a:xfrm>
        </p:spPr>
        <p:txBody>
          <a:bodyPr>
            <a:normAutofit fontScale="90000"/>
          </a:bodyPr>
          <a:lstStyle/>
          <a:p>
            <a:r>
              <a:rPr lang="fr-FR" b="1" dirty="0"/>
              <a:t>Consultons nos radars avec 7 clusters…</a:t>
            </a:r>
          </a:p>
        </p:txBody>
      </p:sp>
      <p:sp>
        <p:nvSpPr>
          <p:cNvPr id="4" name="Espace réservé du numéro de diapositive 3">
            <a:extLst>
              <a:ext uri="{FF2B5EF4-FFF2-40B4-BE49-F238E27FC236}">
                <a16:creationId xmlns:a16="http://schemas.microsoft.com/office/drawing/2014/main" id="{2992A3BC-5C83-FD99-ECA5-D1B11A002789}"/>
              </a:ext>
            </a:extLst>
          </p:cNvPr>
          <p:cNvSpPr>
            <a:spLocks noGrp="1"/>
          </p:cNvSpPr>
          <p:nvPr>
            <p:ph type="sldNum" sz="quarter" idx="12"/>
          </p:nvPr>
        </p:nvSpPr>
        <p:spPr>
          <a:xfrm>
            <a:off x="11572875" y="6514874"/>
            <a:ext cx="619125" cy="365125"/>
          </a:xfrm>
        </p:spPr>
        <p:txBody>
          <a:bodyPr/>
          <a:lstStyle/>
          <a:p>
            <a:fld id="{1B8B3671-A306-4A69-8480-FA9BE839245D}" type="slidenum">
              <a:rPr lang="en-US" smtClean="0"/>
              <a:t>16</a:t>
            </a:fld>
            <a:endParaRPr lang="en-US" dirty="0"/>
          </a:p>
        </p:txBody>
      </p:sp>
      <p:pic>
        <p:nvPicPr>
          <p:cNvPr id="7" name="Image 6">
            <a:extLst>
              <a:ext uri="{FF2B5EF4-FFF2-40B4-BE49-F238E27FC236}">
                <a16:creationId xmlns:a16="http://schemas.microsoft.com/office/drawing/2014/main" id="{DE2539CC-6B26-1D22-1193-6D2C1BAA4DFF}"/>
              </a:ext>
            </a:extLst>
          </p:cNvPr>
          <p:cNvPicPr>
            <a:picLocks noChangeAspect="1"/>
          </p:cNvPicPr>
          <p:nvPr/>
        </p:nvPicPr>
        <p:blipFill>
          <a:blip r:embed="rId4"/>
          <a:stretch>
            <a:fillRect/>
          </a:stretch>
        </p:blipFill>
        <p:spPr>
          <a:xfrm>
            <a:off x="3929243" y="60501"/>
            <a:ext cx="7762014" cy="6636935"/>
          </a:xfrm>
          <a:prstGeom prst="rect">
            <a:avLst/>
          </a:prstGeom>
          <a:ln>
            <a:solidFill>
              <a:schemeClr val="tx1"/>
            </a:solidFill>
          </a:ln>
        </p:spPr>
      </p:pic>
      <p:sp>
        <p:nvSpPr>
          <p:cNvPr id="2" name="ZoneTexte 1">
            <a:extLst>
              <a:ext uri="{FF2B5EF4-FFF2-40B4-BE49-F238E27FC236}">
                <a16:creationId xmlns:a16="http://schemas.microsoft.com/office/drawing/2014/main" id="{4685F121-0164-0ABB-332F-779E23097BE3}"/>
              </a:ext>
            </a:extLst>
          </p:cNvPr>
          <p:cNvSpPr txBox="1"/>
          <p:nvPr/>
        </p:nvSpPr>
        <p:spPr>
          <a:xfrm>
            <a:off x="113007" y="2675469"/>
            <a:ext cx="3609407" cy="3416320"/>
          </a:xfrm>
          <a:prstGeom prst="rect">
            <a:avLst/>
          </a:prstGeom>
          <a:gradFill>
            <a:gsLst>
              <a:gs pos="0">
                <a:schemeClr val="bg1"/>
              </a:gs>
              <a:gs pos="100000">
                <a:srgbClr val="002060">
                  <a:alpha val="50000"/>
                </a:srgbClr>
              </a:gs>
            </a:gsLst>
            <a:lin ang="5400000" scaled="1"/>
          </a:gra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dirty="0">
                <a:ln>
                  <a:noFill/>
                </a:ln>
                <a:solidFill>
                  <a:schemeClr val="tx1"/>
                </a:solidFill>
                <a:effectLst/>
                <a:latin typeface="+mj-lt"/>
              </a:rPr>
              <a:t>Cluster 5 </a:t>
            </a:r>
            <a:r>
              <a:rPr kumimoji="0" lang="fr-FR" altLang="fr-FR" sz="1800" b="0" i="0" u="none" strike="noStrike" cap="none" normalizeH="0" baseline="0" dirty="0">
                <a:ln>
                  <a:noFill/>
                </a:ln>
                <a:solidFill>
                  <a:schemeClr val="tx1"/>
                </a:solidFill>
                <a:effectLst/>
                <a:latin typeface="+mj-lt"/>
              </a:rPr>
              <a:t>: Très influencé par les variables production, consommation et population.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dirty="0">
                <a:ln>
                  <a:noFill/>
                </a:ln>
                <a:solidFill>
                  <a:schemeClr val="tx1"/>
                </a:solidFill>
                <a:effectLst/>
                <a:latin typeface="+mj-lt"/>
              </a:rPr>
              <a:t>Cluster 3 </a:t>
            </a:r>
            <a:r>
              <a:rPr kumimoji="0" lang="fr-FR" altLang="fr-FR" sz="1800" b="0" i="0" u="none" strike="noStrike" cap="none" normalizeH="0" baseline="0" dirty="0">
                <a:ln>
                  <a:noFill/>
                </a:ln>
                <a:solidFill>
                  <a:schemeClr val="tx1"/>
                </a:solidFill>
                <a:effectLst/>
                <a:latin typeface="+mj-lt"/>
              </a:rPr>
              <a:t>: Regroupe des pays qui importent beaucoup mais n’ont pas une forte consommation ni une forte population</a:t>
            </a:r>
          </a:p>
          <a:p>
            <a:pPr marL="0" marR="0" lvl="0" indent="0" algn="l" defTabSz="914400" rtl="0" eaLnBrk="0" fontAlgn="base" latinLnBrk="0" hangingPunct="0">
              <a:lnSpc>
                <a:spcPct val="100000"/>
              </a:lnSpc>
              <a:spcBef>
                <a:spcPct val="0"/>
              </a:spcBef>
              <a:spcAft>
                <a:spcPct val="0"/>
              </a:spcAft>
              <a:buClrTx/>
              <a:buSzTx/>
              <a:buFontTx/>
              <a:buChar char="•"/>
              <a:tabLst/>
            </a:pPr>
            <a:r>
              <a:rPr lang="fr-FR" b="1" dirty="0">
                <a:latin typeface="+mj-lt"/>
              </a:rPr>
              <a:t>Cluster 2 </a:t>
            </a:r>
            <a:r>
              <a:rPr lang="fr-FR" dirty="0">
                <a:latin typeface="+mj-lt"/>
              </a:rPr>
              <a:t>: Associe les pays qui ont une bonne production, tout en important beaucoup avec une consommation et une population importante</a:t>
            </a:r>
          </a:p>
        </p:txBody>
      </p:sp>
    </p:spTree>
    <p:extLst>
      <p:ext uri="{BB962C8B-B14F-4D97-AF65-F5344CB8AC3E}">
        <p14:creationId xmlns:p14="http://schemas.microsoft.com/office/powerpoint/2010/main" val="131953492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4000"/>
            <a:lum/>
            <a:extLst>
              <a:ext uri="{837473B0-CC2E-450A-ABE3-18F120FF3D39}">
                <a1611:picAttrSrcUrl xmlns:a1611="http://schemas.microsoft.com/office/drawing/2016/11/main" r:id="rId3"/>
              </a:ext>
            </a:extLst>
          </a:blip>
          <a:srcRect/>
          <a:stretch>
            <a:fillRect l="-10000" t="-1000" r="-10000" b="-1000"/>
          </a:stretch>
        </a:blipFill>
        <a:effectLst/>
      </p:bgPr>
    </p:bg>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FEA16B2D-4EC1-9171-C44F-3289D58A9207}"/>
              </a:ext>
            </a:extLst>
          </p:cNvPr>
          <p:cNvSpPr>
            <a:spLocks noGrp="1"/>
          </p:cNvSpPr>
          <p:nvPr>
            <p:ph type="sldNum" sz="quarter" idx="12"/>
          </p:nvPr>
        </p:nvSpPr>
        <p:spPr>
          <a:xfrm>
            <a:off x="11457450" y="6395131"/>
            <a:ext cx="619125" cy="365125"/>
          </a:xfrm>
        </p:spPr>
        <p:txBody>
          <a:bodyPr vert="horz" lIns="91440" tIns="45720" rIns="91440" bIns="45720" rtlCol="0" anchor="ctr">
            <a:normAutofit/>
          </a:bodyPr>
          <a:lstStyle/>
          <a:p>
            <a:pPr>
              <a:spcAft>
                <a:spcPts val="600"/>
              </a:spcAft>
            </a:pPr>
            <a:fld id="{1B8B3671-A306-4A69-8480-FA9BE839245D}" type="slidenum">
              <a:rPr lang="en-US" smtClean="0"/>
              <a:pPr>
                <a:spcAft>
                  <a:spcPts val="600"/>
                </a:spcAft>
              </a:pPr>
              <a:t>17</a:t>
            </a:fld>
            <a:endParaRPr lang="en-US" dirty="0"/>
          </a:p>
        </p:txBody>
      </p:sp>
      <p:sp>
        <p:nvSpPr>
          <p:cNvPr id="18" name="ZoneTexte 17">
            <a:extLst>
              <a:ext uri="{FF2B5EF4-FFF2-40B4-BE49-F238E27FC236}">
                <a16:creationId xmlns:a16="http://schemas.microsoft.com/office/drawing/2014/main" id="{78EF0EDA-54C4-54FE-B190-7A1D5A9FA14A}"/>
              </a:ext>
            </a:extLst>
          </p:cNvPr>
          <p:cNvSpPr txBox="1"/>
          <p:nvPr/>
        </p:nvSpPr>
        <p:spPr>
          <a:xfrm>
            <a:off x="-1695449" y="86631"/>
            <a:ext cx="6504214" cy="523220"/>
          </a:xfrm>
          <a:prstGeom prst="rect">
            <a:avLst/>
          </a:prstGeom>
          <a:noFill/>
        </p:spPr>
        <p:txBody>
          <a:bodyPr wrap="square" rtlCol="0">
            <a:spAutoFit/>
          </a:bodyPr>
          <a:lstStyle/>
          <a:p>
            <a:pPr algn="ctr"/>
            <a:r>
              <a:rPr lang="fr-FR" sz="2800" b="1" dirty="0">
                <a:effectLst>
                  <a:outerShdw blurRad="38100" dist="38100" dir="2700000" algn="tl">
                    <a:srgbClr val="000000">
                      <a:alpha val="43137"/>
                    </a:srgbClr>
                  </a:outerShdw>
                </a:effectLst>
                <a:latin typeface="+mj-lt"/>
              </a:rPr>
              <a:t>T-SNE et centroïdes</a:t>
            </a:r>
          </a:p>
        </p:txBody>
      </p:sp>
      <p:sp>
        <p:nvSpPr>
          <p:cNvPr id="7" name="ZoneTexte 6">
            <a:extLst>
              <a:ext uri="{FF2B5EF4-FFF2-40B4-BE49-F238E27FC236}">
                <a16:creationId xmlns:a16="http://schemas.microsoft.com/office/drawing/2014/main" id="{B063E95F-2563-E5B2-42CD-FCF604EEC90A}"/>
              </a:ext>
            </a:extLst>
          </p:cNvPr>
          <p:cNvSpPr txBox="1"/>
          <p:nvPr/>
        </p:nvSpPr>
        <p:spPr>
          <a:xfrm>
            <a:off x="0" y="4731034"/>
            <a:ext cx="5651065" cy="1846659"/>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lvl="0" eaLnBrk="0" fontAlgn="base" hangingPunct="0">
              <a:spcBef>
                <a:spcPct val="0"/>
              </a:spcBef>
              <a:spcAft>
                <a:spcPct val="0"/>
              </a:spcAft>
            </a:pPr>
            <a:r>
              <a:rPr lang="fr-FR" altLang="fr-FR" sz="1400" b="1" dirty="0"/>
              <a:t>Définition t-SNE :</a:t>
            </a:r>
            <a:endParaRPr lang="fr-FR" altLang="fr-FR" sz="1400" dirty="0"/>
          </a:p>
          <a:p>
            <a:pPr lvl="0" eaLnBrk="0" fontAlgn="base" hangingPunct="0">
              <a:spcBef>
                <a:spcPct val="0"/>
              </a:spcBef>
              <a:spcAft>
                <a:spcPct val="0"/>
              </a:spcAft>
            </a:pPr>
            <a:r>
              <a:rPr lang="fr-FR" altLang="fr-FR" sz="1400" dirty="0"/>
              <a:t>Méthode de réduction de dimensionnalité pour visualisation.</a:t>
            </a:r>
          </a:p>
          <a:p>
            <a:pPr lvl="0" eaLnBrk="0" fontAlgn="base" hangingPunct="0">
              <a:spcBef>
                <a:spcPct val="0"/>
              </a:spcBef>
              <a:spcAft>
                <a:spcPct val="0"/>
              </a:spcAft>
              <a:buFontTx/>
              <a:buChar char="•"/>
            </a:pPr>
            <a:r>
              <a:rPr lang="fr-FR" altLang="fr-FR" sz="1400" b="1" dirty="0"/>
              <a:t>Fonctionnement :</a:t>
            </a:r>
            <a:endParaRPr lang="fr-FR" altLang="fr-FR" sz="1400" dirty="0"/>
          </a:p>
          <a:p>
            <a:pPr lvl="0" eaLnBrk="0" fontAlgn="base" hangingPunct="0">
              <a:spcBef>
                <a:spcPct val="0"/>
              </a:spcBef>
              <a:spcAft>
                <a:spcPct val="0"/>
              </a:spcAft>
            </a:pPr>
            <a:r>
              <a:rPr lang="fr-FR" altLang="fr-FR" sz="1400" dirty="0"/>
              <a:t>Préserve les distances locales entre les points de données.</a:t>
            </a:r>
          </a:p>
          <a:p>
            <a:pPr lvl="0" eaLnBrk="0" fontAlgn="base" hangingPunct="0">
              <a:spcBef>
                <a:spcPct val="0"/>
              </a:spcBef>
              <a:spcAft>
                <a:spcPct val="0"/>
              </a:spcAft>
            </a:pPr>
            <a:r>
              <a:rPr lang="fr-FR" altLang="fr-FR" sz="1400" dirty="0"/>
              <a:t>Transforme données complexes en 2D ou 3D pour faciliter l'interprétation.</a:t>
            </a:r>
          </a:p>
          <a:p>
            <a:pPr lvl="0" eaLnBrk="0" fontAlgn="base" hangingPunct="0">
              <a:spcBef>
                <a:spcPct val="0"/>
              </a:spcBef>
              <a:spcAft>
                <a:spcPct val="0"/>
              </a:spcAft>
              <a:buFontTx/>
              <a:buChar char="•"/>
            </a:pPr>
            <a:r>
              <a:rPr lang="fr-FR" altLang="fr-FR" sz="1400" b="1" dirty="0"/>
              <a:t>Utilisation :</a:t>
            </a:r>
            <a:endParaRPr lang="fr-FR" altLang="fr-FR" sz="1400" dirty="0"/>
          </a:p>
          <a:p>
            <a:pPr lvl="0" eaLnBrk="0" fontAlgn="base" hangingPunct="0">
              <a:spcBef>
                <a:spcPct val="0"/>
              </a:spcBef>
              <a:spcAft>
                <a:spcPct val="0"/>
              </a:spcAft>
            </a:pPr>
            <a:r>
              <a:rPr lang="fr-FR" altLang="fr-FR" sz="1400" dirty="0"/>
              <a:t>Visualiser des clusters et des structures dans les données.</a:t>
            </a:r>
          </a:p>
        </p:txBody>
      </p:sp>
      <p:sp>
        <p:nvSpPr>
          <p:cNvPr id="12" name="ZoneTexte 11">
            <a:extLst>
              <a:ext uri="{FF2B5EF4-FFF2-40B4-BE49-F238E27FC236}">
                <a16:creationId xmlns:a16="http://schemas.microsoft.com/office/drawing/2014/main" id="{D378F7CC-9C1A-60F1-6211-40282B2C67FE}"/>
              </a:ext>
            </a:extLst>
          </p:cNvPr>
          <p:cNvSpPr txBox="1"/>
          <p:nvPr/>
        </p:nvSpPr>
        <p:spPr>
          <a:xfrm>
            <a:off x="6672942" y="86631"/>
            <a:ext cx="4691743" cy="2246769"/>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gradFill>
        </p:spPr>
        <p:txBody>
          <a:bodyPr wrap="square">
            <a:spAutoFit/>
          </a:bodyPr>
          <a:lstStyle/>
          <a:p>
            <a:r>
              <a:rPr lang="fr-FR" sz="1400" b="1" dirty="0"/>
              <a:t>Définition Centroïdes :</a:t>
            </a:r>
            <a:endParaRPr lang="fr-FR" sz="1400" dirty="0"/>
          </a:p>
          <a:p>
            <a:pPr marL="742950" lvl="1" indent="-285750">
              <a:buFont typeface="Arial" panose="020B0604020202020204" pitchFamily="34" charset="0"/>
              <a:buChar char="•"/>
            </a:pPr>
            <a:r>
              <a:rPr lang="fr-FR" sz="1400" dirty="0"/>
              <a:t>Point moyen de tous les points dans un cluster.</a:t>
            </a:r>
          </a:p>
          <a:p>
            <a:pPr>
              <a:buFont typeface="Arial" panose="020B0604020202020204" pitchFamily="34" charset="0"/>
              <a:buChar char="•"/>
            </a:pPr>
            <a:r>
              <a:rPr lang="fr-FR" sz="1400" b="1" dirty="0"/>
              <a:t>Fonctionnement :</a:t>
            </a:r>
            <a:endParaRPr lang="fr-FR" sz="1400" dirty="0"/>
          </a:p>
          <a:p>
            <a:pPr marL="742950" lvl="1" indent="-285750">
              <a:buFont typeface="Arial" panose="020B0604020202020204" pitchFamily="34" charset="0"/>
              <a:buChar char="•"/>
            </a:pPr>
            <a:r>
              <a:rPr lang="fr-FR" sz="1400" dirty="0"/>
              <a:t>Représente la position centrale d'un cluster.</a:t>
            </a:r>
          </a:p>
          <a:p>
            <a:pPr marL="742950" lvl="1" indent="-285750">
              <a:buFont typeface="Arial" panose="020B0604020202020204" pitchFamily="34" charset="0"/>
              <a:buChar char="•"/>
            </a:pPr>
            <a:r>
              <a:rPr lang="fr-FR" sz="1400" dirty="0"/>
              <a:t>Calculé en prenant la moyenne des coordonnées de tous les points du cluster.</a:t>
            </a:r>
          </a:p>
          <a:p>
            <a:pPr>
              <a:buFont typeface="Arial" panose="020B0604020202020204" pitchFamily="34" charset="0"/>
              <a:buChar char="•"/>
            </a:pPr>
            <a:r>
              <a:rPr lang="fr-FR" sz="1400" b="1" dirty="0"/>
              <a:t>Utilisation :</a:t>
            </a:r>
            <a:endParaRPr lang="fr-FR" sz="1400" dirty="0"/>
          </a:p>
          <a:p>
            <a:pPr marL="742950" lvl="1" indent="-285750">
              <a:buFont typeface="Arial" panose="020B0604020202020204" pitchFamily="34" charset="0"/>
              <a:buChar char="•"/>
            </a:pPr>
            <a:r>
              <a:rPr lang="fr-FR" sz="1400" dirty="0"/>
              <a:t>Identifier le centre de masse des clusters.</a:t>
            </a:r>
          </a:p>
          <a:p>
            <a:pPr marL="742950" lvl="1" indent="-285750">
              <a:buFont typeface="Arial" panose="020B0604020202020204" pitchFamily="34" charset="0"/>
              <a:buChar char="•"/>
            </a:pPr>
            <a:r>
              <a:rPr lang="fr-FR" sz="1400" dirty="0"/>
              <a:t>Utilisé dans des algorithmes comme K-</a:t>
            </a:r>
            <a:r>
              <a:rPr lang="fr-FR" sz="1400" dirty="0" err="1"/>
              <a:t>means</a:t>
            </a:r>
            <a:r>
              <a:rPr lang="fr-FR" sz="1400" dirty="0"/>
              <a:t> pour mise à jour des clusters.</a:t>
            </a:r>
          </a:p>
        </p:txBody>
      </p:sp>
      <p:pic>
        <p:nvPicPr>
          <p:cNvPr id="5" name="Image 4">
            <a:extLst>
              <a:ext uri="{FF2B5EF4-FFF2-40B4-BE49-F238E27FC236}">
                <a16:creationId xmlns:a16="http://schemas.microsoft.com/office/drawing/2014/main" id="{D9FDB1F6-B63C-E847-BFC9-D763AFF6DC6E}"/>
              </a:ext>
            </a:extLst>
          </p:cNvPr>
          <p:cNvPicPr>
            <a:picLocks noChangeAspect="1"/>
          </p:cNvPicPr>
          <p:nvPr/>
        </p:nvPicPr>
        <p:blipFill>
          <a:blip r:embed="rId4"/>
          <a:stretch>
            <a:fillRect/>
          </a:stretch>
        </p:blipFill>
        <p:spPr>
          <a:xfrm>
            <a:off x="400530" y="935788"/>
            <a:ext cx="4605778" cy="3570693"/>
          </a:xfrm>
          <a:prstGeom prst="rect">
            <a:avLst/>
          </a:prstGeom>
        </p:spPr>
      </p:pic>
      <p:pic>
        <p:nvPicPr>
          <p:cNvPr id="9" name="Image 8">
            <a:extLst>
              <a:ext uri="{FF2B5EF4-FFF2-40B4-BE49-F238E27FC236}">
                <a16:creationId xmlns:a16="http://schemas.microsoft.com/office/drawing/2014/main" id="{9DA80B83-B8C8-0DED-6361-F8C8A186C9C7}"/>
              </a:ext>
            </a:extLst>
          </p:cNvPr>
          <p:cNvPicPr>
            <a:picLocks noChangeAspect="1"/>
          </p:cNvPicPr>
          <p:nvPr/>
        </p:nvPicPr>
        <p:blipFill>
          <a:blip r:embed="rId5"/>
          <a:stretch>
            <a:fillRect/>
          </a:stretch>
        </p:blipFill>
        <p:spPr>
          <a:xfrm>
            <a:off x="6200215" y="2523778"/>
            <a:ext cx="5164470" cy="4053915"/>
          </a:xfrm>
          <a:prstGeom prst="rect">
            <a:avLst/>
          </a:prstGeom>
        </p:spPr>
      </p:pic>
    </p:spTree>
    <p:extLst>
      <p:ext uri="{BB962C8B-B14F-4D97-AF65-F5344CB8AC3E}">
        <p14:creationId xmlns:p14="http://schemas.microsoft.com/office/powerpoint/2010/main" val="37654769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2" presetClass="entr" presetSubtype="4"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5735658-270A-8D75-091E-AFB444A3D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Une image contenant dessin, texte, peinture, Dessin d’enfant&#10;&#10;Description générée automatiquement">
            <a:extLst>
              <a:ext uri="{FF2B5EF4-FFF2-40B4-BE49-F238E27FC236}">
                <a16:creationId xmlns:a16="http://schemas.microsoft.com/office/drawing/2014/main" id="{F8402288-5458-A904-36B4-EDC02489BCD5}"/>
              </a:ext>
            </a:extLst>
          </p:cNvPr>
          <p:cNvPicPr>
            <a:picLocks noChangeAspect="1"/>
          </p:cNvPicPr>
          <p:nvPr/>
        </p:nvPicPr>
        <p:blipFill rotWithShape="1">
          <a:blip r:embed="rId2">
            <a:alphaModFix/>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20" y="7675"/>
            <a:ext cx="12191980" cy="6858000"/>
          </a:xfrm>
          <a:prstGeom prst="rect">
            <a:avLst/>
          </a:prstGeom>
        </p:spPr>
      </p:pic>
      <p:sp>
        <p:nvSpPr>
          <p:cNvPr id="20" name="Rectangle 19">
            <a:extLst>
              <a:ext uri="{FF2B5EF4-FFF2-40B4-BE49-F238E27FC236}">
                <a16:creationId xmlns:a16="http://schemas.microsoft.com/office/drawing/2014/main" id="{F9FB1C88-5F1D-C7DF-A4B3-E8EE7F6BF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49468" y="-649466"/>
            <a:ext cx="6857999" cy="8156934"/>
          </a:xfrm>
          <a:prstGeom prst="rect">
            <a:avLst/>
          </a:prstGeom>
          <a:gradFill flip="none" rotWithShape="1">
            <a:gsLst>
              <a:gs pos="0">
                <a:srgbClr val="000000">
                  <a:alpha val="56000"/>
                </a:srgbClr>
              </a:gs>
              <a:gs pos="100000">
                <a:srgbClr val="000000">
                  <a:alpha val="0"/>
                </a:srgbClr>
              </a:gs>
              <a:gs pos="56000">
                <a:srgbClr val="000000">
                  <a:alpha val="37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2" name="Freeform: Shape 21">
            <a:extLst>
              <a:ext uri="{FF2B5EF4-FFF2-40B4-BE49-F238E27FC236}">
                <a16:creationId xmlns:a16="http://schemas.microsoft.com/office/drawing/2014/main" id="{4711BF64-C99B-2F90-ADA1-0C08F9BE8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52501" y="964922"/>
            <a:ext cx="4558122" cy="4943507"/>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 name="connsiteX0" fmla="*/ 0 w 10019371"/>
              <a:gd name="connsiteY0" fmla="*/ 1655069 h 4920343"/>
              <a:gd name="connsiteX1" fmla="*/ 33577 w 10019371"/>
              <a:gd name="connsiteY1" fmla="*/ 0 h 4920343"/>
              <a:gd name="connsiteX2" fmla="*/ 10019371 w 10019371"/>
              <a:gd name="connsiteY2" fmla="*/ 0 h 4920343"/>
              <a:gd name="connsiteX3" fmla="*/ 10019371 w 10019371"/>
              <a:gd name="connsiteY3" fmla="*/ 4920343 h 4920343"/>
              <a:gd name="connsiteX4" fmla="*/ 33577 w 10019371"/>
              <a:gd name="connsiteY4" fmla="*/ 4920343 h 4920343"/>
              <a:gd name="connsiteX5" fmla="*/ 33577 w 10019371"/>
              <a:gd name="connsiteY5" fmla="*/ 4119525 h 4920343"/>
              <a:gd name="connsiteX0" fmla="*/ 0 w 9991028"/>
              <a:gd name="connsiteY0" fmla="*/ 1645173 h 4920343"/>
              <a:gd name="connsiteX1" fmla="*/ 5234 w 9991028"/>
              <a:gd name="connsiteY1" fmla="*/ 0 h 4920343"/>
              <a:gd name="connsiteX2" fmla="*/ 9991028 w 9991028"/>
              <a:gd name="connsiteY2" fmla="*/ 0 h 4920343"/>
              <a:gd name="connsiteX3" fmla="*/ 9991028 w 9991028"/>
              <a:gd name="connsiteY3" fmla="*/ 4920343 h 4920343"/>
              <a:gd name="connsiteX4" fmla="*/ 5234 w 9991028"/>
              <a:gd name="connsiteY4" fmla="*/ 4920343 h 4920343"/>
              <a:gd name="connsiteX5" fmla="*/ 5234 w 9991028"/>
              <a:gd name="connsiteY5" fmla="*/ 4119525 h 4920343"/>
              <a:gd name="connsiteX0" fmla="*/ 59 w 9986364"/>
              <a:gd name="connsiteY0" fmla="*/ 1639236 h 4920343"/>
              <a:gd name="connsiteX1" fmla="*/ 570 w 9986364"/>
              <a:gd name="connsiteY1" fmla="*/ 0 h 4920343"/>
              <a:gd name="connsiteX2" fmla="*/ 9986364 w 9986364"/>
              <a:gd name="connsiteY2" fmla="*/ 0 h 4920343"/>
              <a:gd name="connsiteX3" fmla="*/ 9986364 w 9986364"/>
              <a:gd name="connsiteY3" fmla="*/ 4920343 h 4920343"/>
              <a:gd name="connsiteX4" fmla="*/ 570 w 9986364"/>
              <a:gd name="connsiteY4" fmla="*/ 4920343 h 4920343"/>
              <a:gd name="connsiteX5" fmla="*/ 570 w 9986364"/>
              <a:gd name="connsiteY5" fmla="*/ 4119525 h 4920343"/>
              <a:gd name="connsiteX0" fmla="*/ 60 w 9986364"/>
              <a:gd name="connsiteY0" fmla="*/ 1847740 h 4920343"/>
              <a:gd name="connsiteX1" fmla="*/ 570 w 9986364"/>
              <a:gd name="connsiteY1" fmla="*/ 0 h 4920343"/>
              <a:gd name="connsiteX2" fmla="*/ 9986364 w 9986364"/>
              <a:gd name="connsiteY2" fmla="*/ 0 h 4920343"/>
              <a:gd name="connsiteX3" fmla="*/ 9986364 w 9986364"/>
              <a:gd name="connsiteY3" fmla="*/ 4920343 h 4920343"/>
              <a:gd name="connsiteX4" fmla="*/ 570 w 9986364"/>
              <a:gd name="connsiteY4" fmla="*/ 4920343 h 4920343"/>
              <a:gd name="connsiteX5" fmla="*/ 570 w 9986364"/>
              <a:gd name="connsiteY5" fmla="*/ 4119525 h 4920343"/>
              <a:gd name="connsiteX0" fmla="*/ 11626 w 9985937"/>
              <a:gd name="connsiteY0" fmla="*/ 1797498 h 4920343"/>
              <a:gd name="connsiteX1" fmla="*/ 143 w 9985937"/>
              <a:gd name="connsiteY1" fmla="*/ 0 h 4920343"/>
              <a:gd name="connsiteX2" fmla="*/ 9985937 w 9985937"/>
              <a:gd name="connsiteY2" fmla="*/ 0 h 4920343"/>
              <a:gd name="connsiteX3" fmla="*/ 9985937 w 9985937"/>
              <a:gd name="connsiteY3" fmla="*/ 4920343 h 4920343"/>
              <a:gd name="connsiteX4" fmla="*/ 143 w 9985937"/>
              <a:gd name="connsiteY4" fmla="*/ 4920343 h 4920343"/>
              <a:gd name="connsiteX5" fmla="*/ 143 w 9985937"/>
              <a:gd name="connsiteY5" fmla="*/ 4119525 h 4920343"/>
              <a:gd name="connsiteX0" fmla="*/ 62 w 9986364"/>
              <a:gd name="connsiteY0" fmla="*/ 1779914 h 4920343"/>
              <a:gd name="connsiteX1" fmla="*/ 570 w 9986364"/>
              <a:gd name="connsiteY1" fmla="*/ 0 h 4920343"/>
              <a:gd name="connsiteX2" fmla="*/ 9986364 w 9986364"/>
              <a:gd name="connsiteY2" fmla="*/ 0 h 4920343"/>
              <a:gd name="connsiteX3" fmla="*/ 9986364 w 9986364"/>
              <a:gd name="connsiteY3" fmla="*/ 4920343 h 4920343"/>
              <a:gd name="connsiteX4" fmla="*/ 570 w 9986364"/>
              <a:gd name="connsiteY4" fmla="*/ 4920343 h 4920343"/>
              <a:gd name="connsiteX5" fmla="*/ 570 w 9986364"/>
              <a:gd name="connsiteY5" fmla="*/ 4119525 h 4920343"/>
              <a:gd name="connsiteX0" fmla="*/ 17584 w 9985899"/>
              <a:gd name="connsiteY0" fmla="*/ 1779914 h 4920343"/>
              <a:gd name="connsiteX1" fmla="*/ 105 w 9985899"/>
              <a:gd name="connsiteY1" fmla="*/ 0 h 4920343"/>
              <a:gd name="connsiteX2" fmla="*/ 9985899 w 9985899"/>
              <a:gd name="connsiteY2" fmla="*/ 0 h 4920343"/>
              <a:gd name="connsiteX3" fmla="*/ 9985899 w 9985899"/>
              <a:gd name="connsiteY3" fmla="*/ 4920343 h 4920343"/>
              <a:gd name="connsiteX4" fmla="*/ 105 w 9985899"/>
              <a:gd name="connsiteY4" fmla="*/ 4920343 h 4920343"/>
              <a:gd name="connsiteX5" fmla="*/ 105 w 9985899"/>
              <a:gd name="connsiteY5" fmla="*/ 4119525 h 49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5899" h="4920343">
                <a:moveTo>
                  <a:pt x="17584" y="1779914"/>
                </a:moveTo>
                <a:cubicBezTo>
                  <a:pt x="19329" y="1231523"/>
                  <a:pt x="-1640" y="548391"/>
                  <a:pt x="105" y="0"/>
                </a:cubicBezTo>
                <a:lnTo>
                  <a:pt x="9985899" y="0"/>
                </a:lnTo>
                <a:lnTo>
                  <a:pt x="9985899" y="4920343"/>
                </a:lnTo>
                <a:lnTo>
                  <a:pt x="105" y="4920343"/>
                </a:lnTo>
                <a:lnTo>
                  <a:pt x="105" y="4119525"/>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ED55CF67-992A-8D6F-D310-E46078B6AA84}"/>
              </a:ext>
            </a:extLst>
          </p:cNvPr>
          <p:cNvSpPr>
            <a:spLocks noGrp="1"/>
          </p:cNvSpPr>
          <p:nvPr>
            <p:ph type="title"/>
          </p:nvPr>
        </p:nvSpPr>
        <p:spPr>
          <a:xfrm>
            <a:off x="729620" y="2014582"/>
            <a:ext cx="4781003" cy="2155419"/>
          </a:xfrm>
          <a:noFill/>
          <a:ln>
            <a:noFill/>
          </a:ln>
        </p:spPr>
        <p:txBody>
          <a:bodyPr vert="horz" lIns="91440" tIns="45720" rIns="91440" bIns="45720" rtlCol="0" anchor="ctr">
            <a:normAutofit/>
          </a:bodyPr>
          <a:lstStyle/>
          <a:p>
            <a:pPr>
              <a:lnSpc>
                <a:spcPct val="110000"/>
              </a:lnSpc>
            </a:pPr>
            <a:r>
              <a:rPr lang="fr-FR" sz="4000" spc="530" dirty="0">
                <a:solidFill>
                  <a:srgbClr val="FFFFFF"/>
                </a:solidFill>
              </a:rPr>
              <a:t>Conclusion</a:t>
            </a:r>
          </a:p>
        </p:txBody>
      </p:sp>
      <p:sp>
        <p:nvSpPr>
          <p:cNvPr id="6" name="Espace réservé du numéro de diapositive 5">
            <a:extLst>
              <a:ext uri="{FF2B5EF4-FFF2-40B4-BE49-F238E27FC236}">
                <a16:creationId xmlns:a16="http://schemas.microsoft.com/office/drawing/2014/main" id="{CF34ACFA-6B06-C594-744C-344A8E6371BB}"/>
              </a:ext>
            </a:extLst>
          </p:cNvPr>
          <p:cNvSpPr>
            <a:spLocks noGrp="1"/>
          </p:cNvSpPr>
          <p:nvPr>
            <p:ph type="sldNum" sz="quarter" idx="12"/>
          </p:nvPr>
        </p:nvSpPr>
        <p:spPr/>
        <p:txBody>
          <a:bodyPr/>
          <a:lstStyle/>
          <a:p>
            <a:fld id="{1B8B3671-A306-4A69-8480-FA9BE839245D}" type="slidenum">
              <a:rPr lang="en-US" smtClean="0"/>
              <a:t>18</a:t>
            </a:fld>
            <a:endParaRPr lang="en-US"/>
          </a:p>
        </p:txBody>
      </p:sp>
    </p:spTree>
    <p:extLst>
      <p:ext uri="{BB962C8B-B14F-4D97-AF65-F5344CB8AC3E}">
        <p14:creationId xmlns:p14="http://schemas.microsoft.com/office/powerpoint/2010/main" val="2958411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4000"/>
            <a:lum/>
            <a:extLst>
              <a:ext uri="{837473B0-CC2E-450A-ABE3-18F120FF3D39}">
                <a1611:picAttrSrcUrl xmlns:a1611="http://schemas.microsoft.com/office/drawing/2016/11/main" r:id="rId3"/>
              </a:ext>
            </a:extLst>
          </a:blip>
          <a:srcRect/>
          <a:stretch>
            <a:fillRect t="-65000" b="-65000"/>
          </a:stretch>
        </a:blipFill>
        <a:effectLst/>
      </p:bgPr>
    </p:bg>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D72AA81-1585-C2FF-06BA-1162E7E699CC}"/>
              </a:ext>
            </a:extLst>
          </p:cNvPr>
          <p:cNvSpPr>
            <a:spLocks noGrp="1"/>
          </p:cNvSpPr>
          <p:nvPr>
            <p:ph type="sldNum" sz="quarter" idx="12"/>
          </p:nvPr>
        </p:nvSpPr>
        <p:spPr>
          <a:xfrm>
            <a:off x="11512323" y="6373359"/>
            <a:ext cx="619125" cy="365125"/>
          </a:xfrm>
        </p:spPr>
        <p:txBody>
          <a:bodyPr/>
          <a:lstStyle/>
          <a:p>
            <a:fld id="{1B8B3671-A306-4A69-8480-FA9BE839245D}" type="slidenum">
              <a:rPr lang="en-US" smtClean="0"/>
              <a:t>19</a:t>
            </a:fld>
            <a:endParaRPr lang="en-US"/>
          </a:p>
        </p:txBody>
      </p:sp>
      <p:sp>
        <p:nvSpPr>
          <p:cNvPr id="3" name="ZoneTexte 2">
            <a:extLst>
              <a:ext uri="{FF2B5EF4-FFF2-40B4-BE49-F238E27FC236}">
                <a16:creationId xmlns:a16="http://schemas.microsoft.com/office/drawing/2014/main" id="{90308FEC-CC06-8AE0-C6A5-8C162C153704}"/>
              </a:ext>
            </a:extLst>
          </p:cNvPr>
          <p:cNvSpPr txBox="1"/>
          <p:nvPr/>
        </p:nvSpPr>
        <p:spPr>
          <a:xfrm>
            <a:off x="136071" y="195943"/>
            <a:ext cx="9856228" cy="523220"/>
          </a:xfrm>
          <a:prstGeom prst="rect">
            <a:avLst/>
          </a:prstGeom>
          <a:noFill/>
        </p:spPr>
        <p:txBody>
          <a:bodyPr wrap="square" rtlCol="0">
            <a:spAutoFit/>
          </a:bodyPr>
          <a:lstStyle/>
          <a:p>
            <a:r>
              <a:rPr lang="fr-FR" sz="2800" b="1" dirty="0">
                <a:effectLst>
                  <a:outerShdw blurRad="38100" dist="38100" dir="2700000" algn="tl">
                    <a:srgbClr val="000000">
                      <a:alpha val="43137"/>
                    </a:srgbClr>
                  </a:outerShdw>
                </a:effectLst>
                <a:latin typeface="+mj-lt"/>
              </a:rPr>
              <a:t>Que nous disent les données ? Comment exploiter ce travail ?</a:t>
            </a:r>
          </a:p>
        </p:txBody>
      </p:sp>
      <p:sp>
        <p:nvSpPr>
          <p:cNvPr id="4" name="ZoneTexte 3">
            <a:extLst>
              <a:ext uri="{FF2B5EF4-FFF2-40B4-BE49-F238E27FC236}">
                <a16:creationId xmlns:a16="http://schemas.microsoft.com/office/drawing/2014/main" id="{8813425B-F118-D210-D2A8-02BF2FFE7F0D}"/>
              </a:ext>
            </a:extLst>
          </p:cNvPr>
          <p:cNvSpPr txBox="1"/>
          <p:nvPr/>
        </p:nvSpPr>
        <p:spPr>
          <a:xfrm>
            <a:off x="419100" y="862055"/>
            <a:ext cx="11093223" cy="5509200"/>
          </a:xfrm>
          <a:prstGeom prst="rect">
            <a:avLst/>
          </a:prstGeom>
          <a:noFill/>
        </p:spPr>
        <p:txBody>
          <a:bodyPr wrap="square" rtlCol="0">
            <a:spAutoFit/>
          </a:bodyPr>
          <a:lstStyle/>
          <a:p>
            <a:r>
              <a:rPr lang="fr-FR" sz="1600" dirty="0">
                <a:latin typeface="+mj-lt"/>
              </a:rPr>
              <a:t>En sélectionnant les variables pertinentes, en réalisant une analyse en composantes principales et en appliquant diverses méthodes de clustering, nous pouvons exploiter les données pour identifier les pays où l'exportation de notre activité serait la plus pertinente. </a:t>
            </a:r>
          </a:p>
          <a:p>
            <a:r>
              <a:rPr lang="fr-FR" sz="1600" dirty="0">
                <a:latin typeface="+mj-lt"/>
              </a:rPr>
              <a:t>Voici les conclusions tirées de cette analyse :</a:t>
            </a:r>
          </a:p>
          <a:p>
            <a:endParaRPr lang="fr-FR" sz="1600" dirty="0">
              <a:latin typeface="+mj-lt"/>
            </a:endParaRPr>
          </a:p>
          <a:p>
            <a:r>
              <a:rPr lang="fr-FR" sz="1600" b="1" dirty="0">
                <a:latin typeface="+mj-lt"/>
              </a:rPr>
              <a:t>Pays avec une forte consommation de viande de poulet en lien avec une forte population. </a:t>
            </a:r>
          </a:p>
          <a:p>
            <a:r>
              <a:rPr lang="fr-FR" sz="1600" b="1" dirty="0">
                <a:latin typeface="+mj-lt"/>
              </a:rPr>
              <a:t>Pays qui importent beaucoup mais ne produisent pas assez,  sans problème majeur de stabilité politique :</a:t>
            </a:r>
            <a:endParaRPr lang="fr-FR" sz="1600" dirty="0">
              <a:latin typeface="+mj-lt"/>
            </a:endParaRPr>
          </a:p>
          <a:p>
            <a:pPr marL="742950" lvl="1" indent="-285750">
              <a:buFont typeface="Arial" panose="020B0604020202020204" pitchFamily="34" charset="0"/>
              <a:buChar char="•"/>
            </a:pPr>
            <a:r>
              <a:rPr lang="fr-FR" sz="1600" b="1" dirty="0">
                <a:latin typeface="+mj-lt"/>
              </a:rPr>
              <a:t>Cluster 2 :</a:t>
            </a:r>
            <a:r>
              <a:rPr lang="fr-FR" sz="1600" dirty="0">
                <a:latin typeface="+mj-lt"/>
              </a:rPr>
              <a:t> 2 pays (États-Unis, Brésil)</a:t>
            </a:r>
          </a:p>
          <a:p>
            <a:pPr lvl="1"/>
            <a:endParaRPr lang="fr-FR" sz="1600" dirty="0">
              <a:latin typeface="+mj-lt"/>
            </a:endParaRPr>
          </a:p>
          <a:p>
            <a:r>
              <a:rPr lang="fr-FR" sz="1600" b="1" dirty="0">
                <a:latin typeface="+mj-lt"/>
              </a:rPr>
              <a:t>A l’inverse, des pays avec une forte importation mais pour autant une faible consommation en comparaison avec le cluster 2:</a:t>
            </a:r>
            <a:endParaRPr lang="fr-FR" sz="1600" dirty="0">
              <a:latin typeface="+mj-lt"/>
            </a:endParaRPr>
          </a:p>
          <a:p>
            <a:pPr marL="742950" lvl="1" indent="-285750">
              <a:buFont typeface="Arial" panose="020B0604020202020204" pitchFamily="34" charset="0"/>
              <a:buChar char="•"/>
            </a:pPr>
            <a:r>
              <a:rPr lang="fr-FR" sz="1600" b="1" dirty="0">
                <a:latin typeface="+mj-lt"/>
              </a:rPr>
              <a:t>Cluster 3 :</a:t>
            </a:r>
            <a:r>
              <a:rPr lang="fr-FR" sz="1600" dirty="0">
                <a:latin typeface="+mj-lt"/>
              </a:rPr>
              <a:t> 106 pays (Albanie, Grèce, Cambodge, etc.)</a:t>
            </a:r>
          </a:p>
          <a:p>
            <a:pPr marL="742950" lvl="1" indent="-285750">
              <a:buFont typeface="Arial" panose="020B0604020202020204" pitchFamily="34" charset="0"/>
              <a:buChar char="•"/>
            </a:pPr>
            <a:endParaRPr lang="fr-FR" sz="1600" dirty="0">
              <a:latin typeface="+mj-lt"/>
            </a:endParaRPr>
          </a:p>
          <a:p>
            <a:r>
              <a:rPr lang="fr-FR" sz="1600" b="1" dirty="0">
                <a:latin typeface="+mj-lt"/>
              </a:rPr>
              <a:t>Pays avec une forte consommation de viande de poulet mais qui produisent beaucoup et exportent beaucoup, et par ailleurs disposent d’un score stabilité politique correcte – </a:t>
            </a:r>
            <a:r>
              <a:rPr lang="fr-FR" sz="1600" b="1" i="1" dirty="0">
                <a:solidFill>
                  <a:srgbClr val="FF0000"/>
                </a:solidFill>
                <a:latin typeface="+mj-lt"/>
              </a:rPr>
              <a:t>concurrence !</a:t>
            </a:r>
            <a:r>
              <a:rPr lang="fr-FR" sz="1600" b="1" dirty="0">
                <a:latin typeface="+mj-lt"/>
              </a:rPr>
              <a:t> :</a:t>
            </a:r>
            <a:endParaRPr lang="fr-FR" sz="1600" dirty="0">
              <a:latin typeface="+mj-lt"/>
            </a:endParaRPr>
          </a:p>
          <a:p>
            <a:pPr marL="742950" lvl="1" indent="-285750">
              <a:buFont typeface="Arial" panose="020B0604020202020204" pitchFamily="34" charset="0"/>
              <a:buChar char="•"/>
            </a:pPr>
            <a:r>
              <a:rPr lang="fr-FR" sz="1600" b="1" dirty="0">
                <a:latin typeface="+mj-lt"/>
              </a:rPr>
              <a:t>Cluster 5 :</a:t>
            </a:r>
            <a:r>
              <a:rPr lang="fr-FR" sz="1600" dirty="0">
                <a:latin typeface="+mj-lt"/>
              </a:rPr>
              <a:t> 13 pays (Pologne, Belgique, Japon, etc.)</a:t>
            </a:r>
          </a:p>
          <a:p>
            <a:pPr marL="742950" lvl="1" indent="-285750">
              <a:buFont typeface="Arial" panose="020B0604020202020204" pitchFamily="34" charset="0"/>
              <a:buChar char="•"/>
            </a:pPr>
            <a:endParaRPr lang="fr-FR" sz="1600" dirty="0">
              <a:latin typeface="+mj-lt"/>
            </a:endParaRPr>
          </a:p>
          <a:p>
            <a:r>
              <a:rPr lang="fr-FR" sz="1600" b="1" dirty="0">
                <a:latin typeface="+mj-lt"/>
              </a:rPr>
              <a:t>Pays à éviter en raison de la faible consommation de poulet, d'une stabilité politique préoccupante et de faibles importations :</a:t>
            </a:r>
            <a:endParaRPr lang="fr-FR" sz="1600" dirty="0">
              <a:latin typeface="+mj-lt"/>
            </a:endParaRPr>
          </a:p>
          <a:p>
            <a:pPr marL="742950" lvl="1" indent="-285750">
              <a:buFont typeface="Arial" panose="020B0604020202020204" pitchFamily="34" charset="0"/>
              <a:buChar char="•"/>
            </a:pPr>
            <a:r>
              <a:rPr lang="fr-FR" sz="1600" b="1" dirty="0">
                <a:latin typeface="+mj-lt"/>
              </a:rPr>
              <a:t>Cluster 6 :</a:t>
            </a:r>
            <a:r>
              <a:rPr lang="fr-FR" sz="1600" dirty="0">
                <a:latin typeface="+mj-lt"/>
              </a:rPr>
              <a:t> 40 pays (Burundi, Bangladesh, Pakistan, Tchad, etc.)</a:t>
            </a:r>
          </a:p>
          <a:p>
            <a:pPr lvl="1"/>
            <a:endParaRPr lang="fr-FR" sz="1600" dirty="0">
              <a:latin typeface="+mj-lt"/>
            </a:endParaRPr>
          </a:p>
          <a:p>
            <a:r>
              <a:rPr lang="fr-FR" sz="1600" dirty="0">
                <a:latin typeface="+mj-lt"/>
              </a:rPr>
              <a:t>Ces clusters nous aident à cibler les marchés les plus prometteurs et à éviter ceux présentant des risques élevés.</a:t>
            </a:r>
          </a:p>
          <a:p>
            <a:endParaRPr lang="fr-FR" sz="1600" dirty="0">
              <a:latin typeface="+mj-lt"/>
            </a:endParaRPr>
          </a:p>
          <a:p>
            <a:r>
              <a:rPr lang="fr-FR" sz="1600" i="1" dirty="0">
                <a:latin typeface="+mj-lt"/>
              </a:rPr>
              <a:t>Les données nous permettent de retirer des informations qui doivent cependant être soumis à l’approbation et aux regards des experts métiers avant d’établir un plan d’action pour s’exporter ! </a:t>
            </a:r>
          </a:p>
        </p:txBody>
      </p:sp>
    </p:spTree>
    <p:extLst>
      <p:ext uri="{BB962C8B-B14F-4D97-AF65-F5344CB8AC3E}">
        <p14:creationId xmlns:p14="http://schemas.microsoft.com/office/powerpoint/2010/main" val="403763998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D9C6C6"/>
            </a:gs>
            <a:gs pos="0">
              <a:srgbClr val="D5C5C5"/>
            </a:gs>
            <a:gs pos="100000">
              <a:srgbClr val="CEC3C3"/>
            </a:gs>
            <a:gs pos="52000">
              <a:schemeClr val="bg1">
                <a:lumMod val="75000"/>
              </a:schemeClr>
            </a:gs>
            <a:gs pos="100000">
              <a:schemeClr val="accent1">
                <a:lumMod val="45000"/>
                <a:lumOff val="55000"/>
              </a:schemeClr>
            </a:gs>
            <a:gs pos="100000">
              <a:schemeClr val="accent1">
                <a:lumMod val="45000"/>
                <a:lumOff val="55000"/>
              </a:schemeClr>
            </a:gs>
            <a:gs pos="85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AFDCCA3-5CE7-058C-1962-A071B764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FBE3F44-0A12-7EC7-E066-A24D836F8DF2}"/>
              </a:ext>
            </a:extLst>
          </p:cNvPr>
          <p:cNvSpPr>
            <a:spLocks noGrp="1"/>
          </p:cNvSpPr>
          <p:nvPr>
            <p:ph type="title"/>
          </p:nvPr>
        </p:nvSpPr>
        <p:spPr>
          <a:xfrm>
            <a:off x="359230" y="0"/>
            <a:ext cx="6224764" cy="1121229"/>
          </a:xfrm>
          <a:noFill/>
        </p:spPr>
        <p:txBody>
          <a:bodyPr>
            <a:normAutofit/>
          </a:bodyPr>
          <a:lstStyle/>
          <a:p>
            <a:r>
              <a:rPr lang="fr-FR" dirty="0"/>
              <a:t>Contexte de l’ETUDE </a:t>
            </a:r>
          </a:p>
        </p:txBody>
      </p:sp>
      <p:sp>
        <p:nvSpPr>
          <p:cNvPr id="3" name="Espace réservé du contenu 2">
            <a:extLst>
              <a:ext uri="{FF2B5EF4-FFF2-40B4-BE49-F238E27FC236}">
                <a16:creationId xmlns:a16="http://schemas.microsoft.com/office/drawing/2014/main" id="{2F2DB408-02AC-A69A-A2CA-48DED8711140}"/>
              </a:ext>
            </a:extLst>
          </p:cNvPr>
          <p:cNvSpPr>
            <a:spLocks noGrp="1"/>
          </p:cNvSpPr>
          <p:nvPr>
            <p:ph idx="1"/>
          </p:nvPr>
        </p:nvSpPr>
        <p:spPr>
          <a:xfrm>
            <a:off x="41679" y="751342"/>
            <a:ext cx="7502121" cy="5812971"/>
          </a:xfrm>
        </p:spPr>
        <p:txBody>
          <a:bodyPr>
            <a:normAutofit fontScale="85000" lnSpcReduction="20000"/>
          </a:bodyPr>
          <a:lstStyle/>
          <a:p>
            <a:pPr marL="0" indent="0">
              <a:lnSpc>
                <a:spcPct val="110000"/>
              </a:lnSpc>
              <a:buNone/>
            </a:pPr>
            <a:endParaRPr lang="fr-FR" sz="1500" b="1" dirty="0"/>
          </a:p>
          <a:p>
            <a:pPr marL="0" indent="0">
              <a:lnSpc>
                <a:spcPct val="110000"/>
              </a:lnSpc>
              <a:buNone/>
            </a:pPr>
            <a:r>
              <a:rPr lang="fr-FR" sz="1500" b="1" dirty="0">
                <a:latin typeface="+mj-lt"/>
              </a:rPr>
              <a:t>Entreprise :</a:t>
            </a:r>
            <a:r>
              <a:rPr lang="fr-FR" sz="1500" dirty="0">
                <a:latin typeface="+mj-lt"/>
              </a:rPr>
              <a:t> La poule qui chante</a:t>
            </a:r>
            <a:br>
              <a:rPr lang="fr-FR" sz="1500" dirty="0">
                <a:latin typeface="+mj-lt"/>
              </a:rPr>
            </a:br>
            <a:r>
              <a:rPr lang="fr-FR" sz="1500" b="1" dirty="0">
                <a:latin typeface="+mj-lt"/>
              </a:rPr>
              <a:t>Secteur :</a:t>
            </a:r>
            <a:r>
              <a:rPr lang="fr-FR" sz="1500" dirty="0">
                <a:latin typeface="+mj-lt"/>
              </a:rPr>
              <a:t> Agroalimentaire</a:t>
            </a:r>
            <a:br>
              <a:rPr lang="fr-FR" sz="1500" dirty="0">
                <a:latin typeface="+mj-lt"/>
              </a:rPr>
            </a:br>
            <a:r>
              <a:rPr lang="fr-FR" sz="1500" b="1" dirty="0">
                <a:latin typeface="+mj-lt"/>
              </a:rPr>
              <a:t>Objectif principal :</a:t>
            </a:r>
            <a:r>
              <a:rPr lang="fr-FR" sz="1500" dirty="0">
                <a:latin typeface="+mj-lt"/>
              </a:rPr>
              <a:t> Développement à l'international</a:t>
            </a:r>
          </a:p>
          <a:p>
            <a:pPr marL="0" indent="0">
              <a:lnSpc>
                <a:spcPct val="110000"/>
              </a:lnSpc>
              <a:buNone/>
            </a:pPr>
            <a:r>
              <a:rPr lang="fr-FR" sz="1500" b="1" dirty="0">
                <a:latin typeface="+mj-lt"/>
              </a:rPr>
              <a:t>Description :</a:t>
            </a:r>
            <a:r>
              <a:rPr lang="fr-FR" sz="1500" dirty="0">
                <a:latin typeface="+mj-lt"/>
              </a:rPr>
              <a:t> La poule qui chante, une entreprise française spécialisée dans la production de poulets, souhaite étendre ses activités à l'international. Actuellement, aucun pays ou continent n'a été spécifiquement choisi, laissant ainsi le champ des possibles ouvert à toutes les options géographiques.</a:t>
            </a:r>
          </a:p>
          <a:p>
            <a:pPr marL="0" indent="0">
              <a:lnSpc>
                <a:spcPct val="110000"/>
              </a:lnSpc>
              <a:buNone/>
            </a:pPr>
            <a:r>
              <a:rPr lang="fr-FR" sz="1500" b="1" dirty="0">
                <a:latin typeface="+mj-lt"/>
              </a:rPr>
              <a:t>Missions : </a:t>
            </a:r>
          </a:p>
          <a:p>
            <a:pPr marL="0" indent="0">
              <a:lnSpc>
                <a:spcPct val="110000"/>
              </a:lnSpc>
              <a:buNone/>
            </a:pPr>
            <a:endParaRPr lang="fr-FR" sz="1500" b="1" dirty="0">
              <a:latin typeface="+mj-lt"/>
            </a:endParaRPr>
          </a:p>
          <a:p>
            <a:pPr>
              <a:lnSpc>
                <a:spcPct val="110000"/>
              </a:lnSpc>
            </a:pPr>
            <a:r>
              <a:rPr lang="fr-FR" sz="1500" b="1" dirty="0">
                <a:latin typeface="+mj-lt"/>
              </a:rPr>
              <a:t>1. Analyse de Données:</a:t>
            </a:r>
            <a:endParaRPr lang="fr-FR" sz="1500" dirty="0">
              <a:latin typeface="+mj-lt"/>
            </a:endParaRPr>
          </a:p>
          <a:p>
            <a:pPr marL="0" indent="0">
              <a:lnSpc>
                <a:spcPct val="110000"/>
              </a:lnSpc>
              <a:buNone/>
            </a:pPr>
            <a:r>
              <a:rPr lang="fr-FR" sz="1500" dirty="0">
                <a:latin typeface="+mj-lt"/>
              </a:rPr>
              <a:t>Exploiter les données fournies par la FAO (Food and Agriculture Organisation).</a:t>
            </a:r>
          </a:p>
          <a:p>
            <a:pPr marL="0" indent="0">
              <a:lnSpc>
                <a:spcPct val="110000"/>
              </a:lnSpc>
              <a:buNone/>
            </a:pPr>
            <a:endParaRPr lang="fr-FR" sz="1500" b="1" dirty="0">
              <a:latin typeface="+mj-lt"/>
            </a:endParaRPr>
          </a:p>
          <a:p>
            <a:pPr>
              <a:lnSpc>
                <a:spcPct val="110000"/>
              </a:lnSpc>
            </a:pPr>
            <a:r>
              <a:rPr lang="fr-FR" sz="1500" b="1" dirty="0">
                <a:latin typeface="+mj-lt"/>
              </a:rPr>
              <a:t>2. Analyse en Composantes Principales (ACP):</a:t>
            </a:r>
            <a:endParaRPr lang="fr-FR" sz="1500" dirty="0">
              <a:latin typeface="+mj-lt"/>
            </a:endParaRPr>
          </a:p>
          <a:p>
            <a:pPr marL="0" indent="0">
              <a:lnSpc>
                <a:spcPct val="110000"/>
              </a:lnSpc>
              <a:buNone/>
            </a:pPr>
            <a:r>
              <a:rPr lang="fr-FR" sz="1500" dirty="0">
                <a:latin typeface="+mj-lt"/>
              </a:rPr>
              <a:t>Réaliser une ACP pour visualiser les résultats des analyses, comprendre les groupes de pays, et les relations entre les variables et les individus.</a:t>
            </a:r>
          </a:p>
          <a:p>
            <a:pPr marL="0" indent="0">
              <a:lnSpc>
                <a:spcPct val="110000"/>
              </a:lnSpc>
              <a:buNone/>
            </a:pPr>
            <a:endParaRPr lang="fr-FR" sz="1500" b="1" dirty="0">
              <a:latin typeface="+mj-lt"/>
            </a:endParaRPr>
          </a:p>
          <a:p>
            <a:pPr>
              <a:lnSpc>
                <a:spcPct val="110000"/>
              </a:lnSpc>
            </a:pPr>
            <a:r>
              <a:rPr lang="fr-FR" sz="1500" b="1" dirty="0">
                <a:latin typeface="+mj-lt"/>
              </a:rPr>
              <a:t>3. Identification des Groupements de Pays Ciblés :</a:t>
            </a:r>
            <a:endParaRPr lang="fr-FR" sz="1500" dirty="0">
              <a:latin typeface="+mj-lt"/>
            </a:endParaRPr>
          </a:p>
          <a:p>
            <a:pPr marL="0" indent="0">
              <a:lnSpc>
                <a:spcPct val="110000"/>
              </a:lnSpc>
              <a:buNone/>
            </a:pPr>
            <a:r>
              <a:rPr lang="fr-FR" sz="1500" dirty="0">
                <a:latin typeface="+mj-lt"/>
              </a:rPr>
              <a:t>Utiliser des techniques de clustering pour proposer des groupements de pays potentiels pour l'exportation de poulets.</a:t>
            </a:r>
          </a:p>
          <a:p>
            <a:pPr marL="0" indent="0">
              <a:lnSpc>
                <a:spcPct val="110000"/>
              </a:lnSpc>
              <a:buNone/>
            </a:pPr>
            <a:r>
              <a:rPr lang="fr-FR" sz="1500" dirty="0">
                <a:latin typeface="+mj-lt"/>
              </a:rPr>
              <a:t>Effectuer une Classification Ascendante Hiérarchique (CAH) pour une première visualisation des clusters de pays à l'aide d'un dendrogramme.</a:t>
            </a:r>
          </a:p>
          <a:p>
            <a:pPr marL="0" indent="0">
              <a:lnSpc>
                <a:spcPct val="110000"/>
              </a:lnSpc>
              <a:buNone/>
            </a:pPr>
            <a:r>
              <a:rPr lang="fr-FR" sz="1500" dirty="0">
                <a:latin typeface="+mj-lt"/>
              </a:rPr>
              <a:t>Utiliser la méthode des K-</a:t>
            </a:r>
            <a:r>
              <a:rPr lang="fr-FR" sz="1500" dirty="0" err="1">
                <a:latin typeface="+mj-lt"/>
              </a:rPr>
              <a:t>means</a:t>
            </a:r>
            <a:r>
              <a:rPr lang="fr-FR" sz="1500" dirty="0">
                <a:latin typeface="+mj-lt"/>
              </a:rPr>
              <a:t> pour affiner l'analyse des clusters et comparer les résultats avec ceux de la CAH.</a:t>
            </a:r>
          </a:p>
          <a:p>
            <a:pPr>
              <a:lnSpc>
                <a:spcPct val="110000"/>
              </a:lnSpc>
            </a:pPr>
            <a:endParaRPr lang="fr-FR" sz="600" dirty="0"/>
          </a:p>
        </p:txBody>
      </p:sp>
      <p:sp>
        <p:nvSpPr>
          <p:cNvPr id="11" name="Rectangle 10">
            <a:extLst>
              <a:ext uri="{FF2B5EF4-FFF2-40B4-BE49-F238E27FC236}">
                <a16:creationId xmlns:a16="http://schemas.microsoft.com/office/drawing/2014/main" id="{FAC4BDE1-4D40-5601-7947-DB5EFE31DA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0" y="965357"/>
            <a:ext cx="2716300" cy="49425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6" descr="Poulet">
            <a:extLst>
              <a:ext uri="{FF2B5EF4-FFF2-40B4-BE49-F238E27FC236}">
                <a16:creationId xmlns:a16="http://schemas.microsoft.com/office/drawing/2014/main" id="{9447F5F8-88CF-F9FA-1F66-A8DBF37042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04196" y="2011930"/>
            <a:ext cx="2943036" cy="2943036"/>
          </a:xfrm>
          <a:prstGeom prst="rect">
            <a:avLst/>
          </a:prstGeom>
        </p:spPr>
      </p:pic>
      <p:sp>
        <p:nvSpPr>
          <p:cNvPr id="5" name="Espace réservé du numéro de diapositive 4">
            <a:extLst>
              <a:ext uri="{FF2B5EF4-FFF2-40B4-BE49-F238E27FC236}">
                <a16:creationId xmlns:a16="http://schemas.microsoft.com/office/drawing/2014/main" id="{18409DCA-AA74-7D31-8731-3A3618CF6CF5}"/>
              </a:ext>
            </a:extLst>
          </p:cNvPr>
          <p:cNvSpPr>
            <a:spLocks noGrp="1"/>
          </p:cNvSpPr>
          <p:nvPr>
            <p:ph type="sldNum" sz="quarter" idx="12"/>
          </p:nvPr>
        </p:nvSpPr>
        <p:spPr/>
        <p:txBody>
          <a:bodyPr/>
          <a:lstStyle/>
          <a:p>
            <a:fld id="{1B8B3671-A306-4A69-8480-FA9BE839245D}" type="slidenum">
              <a:rPr lang="en-US" smtClean="0"/>
              <a:t>2</a:t>
            </a:fld>
            <a:endParaRPr lang="en-US"/>
          </a:p>
        </p:txBody>
      </p:sp>
      <p:pic>
        <p:nvPicPr>
          <p:cNvPr id="6" name="Graphic 6" descr="Poulet">
            <a:extLst>
              <a:ext uri="{FF2B5EF4-FFF2-40B4-BE49-F238E27FC236}">
                <a16:creationId xmlns:a16="http://schemas.microsoft.com/office/drawing/2014/main" id="{F5E914D7-8114-6DE6-A6F3-54A5783B8A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53769" y="4624451"/>
            <a:ext cx="2141527" cy="2141527"/>
          </a:xfrm>
          <a:prstGeom prst="rect">
            <a:avLst/>
          </a:prstGeom>
        </p:spPr>
      </p:pic>
      <p:pic>
        <p:nvPicPr>
          <p:cNvPr id="7" name="Graphic 6" descr="Poulet">
            <a:extLst>
              <a:ext uri="{FF2B5EF4-FFF2-40B4-BE49-F238E27FC236}">
                <a16:creationId xmlns:a16="http://schemas.microsoft.com/office/drawing/2014/main" id="{4CEE2762-B0F1-61FE-953F-255D54123F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1154644">
            <a:off x="7543435" y="272142"/>
            <a:ext cx="2141527" cy="2141527"/>
          </a:xfrm>
          <a:prstGeom prst="rect">
            <a:avLst/>
          </a:prstGeom>
        </p:spPr>
      </p:pic>
    </p:spTree>
    <p:extLst>
      <p:ext uri="{BB962C8B-B14F-4D97-AF65-F5344CB8AC3E}">
        <p14:creationId xmlns:p14="http://schemas.microsoft.com/office/powerpoint/2010/main" val="390609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80">
                                          <p:stCondLst>
                                            <p:cond delay="0"/>
                                          </p:stCondLst>
                                        </p:cTn>
                                        <p:tgtEl>
                                          <p:spTgt spid="6"/>
                                        </p:tgtEl>
                                      </p:cBhvr>
                                    </p:animEffect>
                                    <p:anim calcmode="lin" valueType="num">
                                      <p:cBhvr>
                                        <p:cTn id="2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9" dur="26">
                                          <p:stCondLst>
                                            <p:cond delay="650"/>
                                          </p:stCondLst>
                                        </p:cTn>
                                        <p:tgtEl>
                                          <p:spTgt spid="6"/>
                                        </p:tgtEl>
                                      </p:cBhvr>
                                      <p:to x="100000" y="60000"/>
                                    </p:animScale>
                                    <p:animScale>
                                      <p:cBhvr>
                                        <p:cTn id="30" dur="166" decel="50000">
                                          <p:stCondLst>
                                            <p:cond delay="676"/>
                                          </p:stCondLst>
                                        </p:cTn>
                                        <p:tgtEl>
                                          <p:spTgt spid="6"/>
                                        </p:tgtEl>
                                      </p:cBhvr>
                                      <p:to x="100000" y="100000"/>
                                    </p:animScale>
                                    <p:animScale>
                                      <p:cBhvr>
                                        <p:cTn id="31" dur="26">
                                          <p:stCondLst>
                                            <p:cond delay="1312"/>
                                          </p:stCondLst>
                                        </p:cTn>
                                        <p:tgtEl>
                                          <p:spTgt spid="6"/>
                                        </p:tgtEl>
                                      </p:cBhvr>
                                      <p:to x="100000" y="80000"/>
                                    </p:animScale>
                                    <p:animScale>
                                      <p:cBhvr>
                                        <p:cTn id="32" dur="166" decel="50000">
                                          <p:stCondLst>
                                            <p:cond delay="1338"/>
                                          </p:stCondLst>
                                        </p:cTn>
                                        <p:tgtEl>
                                          <p:spTgt spid="6"/>
                                        </p:tgtEl>
                                      </p:cBhvr>
                                      <p:to x="100000" y="100000"/>
                                    </p:animScale>
                                    <p:animScale>
                                      <p:cBhvr>
                                        <p:cTn id="33" dur="26">
                                          <p:stCondLst>
                                            <p:cond delay="1642"/>
                                          </p:stCondLst>
                                        </p:cTn>
                                        <p:tgtEl>
                                          <p:spTgt spid="6"/>
                                        </p:tgtEl>
                                      </p:cBhvr>
                                      <p:to x="100000" y="90000"/>
                                    </p:animScale>
                                    <p:animScale>
                                      <p:cBhvr>
                                        <p:cTn id="34" dur="166" decel="50000">
                                          <p:stCondLst>
                                            <p:cond delay="1668"/>
                                          </p:stCondLst>
                                        </p:cTn>
                                        <p:tgtEl>
                                          <p:spTgt spid="6"/>
                                        </p:tgtEl>
                                      </p:cBhvr>
                                      <p:to x="100000" y="100000"/>
                                    </p:animScale>
                                    <p:animScale>
                                      <p:cBhvr>
                                        <p:cTn id="35" dur="26">
                                          <p:stCondLst>
                                            <p:cond delay="1808"/>
                                          </p:stCondLst>
                                        </p:cTn>
                                        <p:tgtEl>
                                          <p:spTgt spid="6"/>
                                        </p:tgtEl>
                                      </p:cBhvr>
                                      <p:to x="100000" y="95000"/>
                                    </p:animScale>
                                    <p:animScale>
                                      <p:cBhvr>
                                        <p:cTn id="36" dur="166" decel="50000">
                                          <p:stCondLst>
                                            <p:cond delay="1834"/>
                                          </p:stCondLst>
                                        </p:cTn>
                                        <p:tgtEl>
                                          <p:spTgt spid="6"/>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80">
                                          <p:stCondLst>
                                            <p:cond delay="0"/>
                                          </p:stCondLst>
                                        </p:cTn>
                                        <p:tgtEl>
                                          <p:spTgt spid="7"/>
                                        </p:tgtEl>
                                      </p:cBhvr>
                                    </p:animEffect>
                                    <p:anim calcmode="lin" valueType="num">
                                      <p:cBhvr>
                                        <p:cTn id="40"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45" dur="26">
                                          <p:stCondLst>
                                            <p:cond delay="650"/>
                                          </p:stCondLst>
                                        </p:cTn>
                                        <p:tgtEl>
                                          <p:spTgt spid="7"/>
                                        </p:tgtEl>
                                      </p:cBhvr>
                                      <p:to x="100000" y="60000"/>
                                    </p:animScale>
                                    <p:animScale>
                                      <p:cBhvr>
                                        <p:cTn id="46" dur="166" decel="50000">
                                          <p:stCondLst>
                                            <p:cond delay="676"/>
                                          </p:stCondLst>
                                        </p:cTn>
                                        <p:tgtEl>
                                          <p:spTgt spid="7"/>
                                        </p:tgtEl>
                                      </p:cBhvr>
                                      <p:to x="100000" y="100000"/>
                                    </p:animScale>
                                    <p:animScale>
                                      <p:cBhvr>
                                        <p:cTn id="47" dur="26">
                                          <p:stCondLst>
                                            <p:cond delay="1312"/>
                                          </p:stCondLst>
                                        </p:cTn>
                                        <p:tgtEl>
                                          <p:spTgt spid="7"/>
                                        </p:tgtEl>
                                      </p:cBhvr>
                                      <p:to x="100000" y="80000"/>
                                    </p:animScale>
                                    <p:animScale>
                                      <p:cBhvr>
                                        <p:cTn id="48" dur="166" decel="50000">
                                          <p:stCondLst>
                                            <p:cond delay="1338"/>
                                          </p:stCondLst>
                                        </p:cTn>
                                        <p:tgtEl>
                                          <p:spTgt spid="7"/>
                                        </p:tgtEl>
                                      </p:cBhvr>
                                      <p:to x="100000" y="100000"/>
                                    </p:animScale>
                                    <p:animScale>
                                      <p:cBhvr>
                                        <p:cTn id="49" dur="26">
                                          <p:stCondLst>
                                            <p:cond delay="1642"/>
                                          </p:stCondLst>
                                        </p:cTn>
                                        <p:tgtEl>
                                          <p:spTgt spid="7"/>
                                        </p:tgtEl>
                                      </p:cBhvr>
                                      <p:to x="100000" y="90000"/>
                                    </p:animScale>
                                    <p:animScale>
                                      <p:cBhvr>
                                        <p:cTn id="50" dur="166" decel="50000">
                                          <p:stCondLst>
                                            <p:cond delay="1668"/>
                                          </p:stCondLst>
                                        </p:cTn>
                                        <p:tgtEl>
                                          <p:spTgt spid="7"/>
                                        </p:tgtEl>
                                      </p:cBhvr>
                                      <p:to x="100000" y="100000"/>
                                    </p:animScale>
                                    <p:animScale>
                                      <p:cBhvr>
                                        <p:cTn id="51" dur="26">
                                          <p:stCondLst>
                                            <p:cond delay="1808"/>
                                          </p:stCondLst>
                                        </p:cTn>
                                        <p:tgtEl>
                                          <p:spTgt spid="7"/>
                                        </p:tgtEl>
                                      </p:cBhvr>
                                      <p:to x="100000" y="95000"/>
                                    </p:animScale>
                                    <p:animScale>
                                      <p:cBhvr>
                                        <p:cTn id="52" dur="166" decel="50000">
                                          <p:stCondLst>
                                            <p:cond delay="1834"/>
                                          </p:stCondLst>
                                        </p:cTn>
                                        <p:tgtEl>
                                          <p:spTgt spid="7"/>
                                        </p:tgtEl>
                                      </p:cBhvr>
                                      <p:to x="100000" y="100000"/>
                                    </p:animScale>
                                  </p:childTnLst>
                                </p:cTn>
                              </p:par>
                              <p:par>
                                <p:cTn id="53" presetID="10" presetClass="entr" presetSubtype="0" fill="hold" grpId="0" nodeType="withEffect">
                                  <p:stCondLst>
                                    <p:cond delay="0"/>
                                  </p:stCondLst>
                                  <p:childTnLst>
                                    <p:set>
                                      <p:cBhvr>
                                        <p:cTn id="54" dur="1" fill="hold">
                                          <p:stCondLst>
                                            <p:cond delay="0"/>
                                          </p:stCondLst>
                                        </p:cTn>
                                        <p:tgtEl>
                                          <p:spTgt spid="3">
                                            <p:txEl>
                                              <p:pRg st="1" end="1"/>
                                            </p:txEl>
                                          </p:spTgt>
                                        </p:tgtEl>
                                        <p:attrNameLst>
                                          <p:attrName>style.visibility</p:attrName>
                                        </p:attrNameLst>
                                      </p:cBhvr>
                                      <p:to>
                                        <p:strVal val="visible"/>
                                      </p:to>
                                    </p:set>
                                    <p:animEffect transition="in" filter="fade">
                                      <p:cBhvr>
                                        <p:cTn id="55" dur="500"/>
                                        <p:tgtEl>
                                          <p:spTgt spid="3">
                                            <p:txEl>
                                              <p:pRg st="1" end="1"/>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
                                            <p:txEl>
                                              <p:pRg st="2" end="2"/>
                                            </p:txEl>
                                          </p:spTgt>
                                        </p:tgtEl>
                                        <p:attrNameLst>
                                          <p:attrName>style.visibility</p:attrName>
                                        </p:attrNameLst>
                                      </p:cBhvr>
                                      <p:to>
                                        <p:strVal val="visible"/>
                                      </p:to>
                                    </p:set>
                                    <p:animEffect transition="in" filter="fade">
                                      <p:cBhvr>
                                        <p:cTn id="58" dur="500"/>
                                        <p:tgtEl>
                                          <p:spTgt spid="3">
                                            <p:txEl>
                                              <p:pRg st="2" end="2"/>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3" end="3"/>
                                            </p:txEl>
                                          </p:spTgt>
                                        </p:tgtEl>
                                        <p:attrNameLst>
                                          <p:attrName>style.visibility</p:attrName>
                                        </p:attrNameLst>
                                      </p:cBhvr>
                                      <p:to>
                                        <p:strVal val="visible"/>
                                      </p:to>
                                    </p:set>
                                    <p:animEffect transition="in" filter="fade">
                                      <p:cBhvr>
                                        <p:cTn id="61" dur="500"/>
                                        <p:tgtEl>
                                          <p:spTgt spid="3">
                                            <p:txEl>
                                              <p:pRg st="3" end="3"/>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
                                            <p:txEl>
                                              <p:pRg st="5" end="5"/>
                                            </p:txEl>
                                          </p:spTgt>
                                        </p:tgtEl>
                                        <p:attrNameLst>
                                          <p:attrName>style.visibility</p:attrName>
                                        </p:attrNameLst>
                                      </p:cBhvr>
                                      <p:to>
                                        <p:strVal val="visible"/>
                                      </p:to>
                                    </p:set>
                                    <p:animEffect transition="in" filter="fade">
                                      <p:cBhvr>
                                        <p:cTn id="64" dur="500"/>
                                        <p:tgtEl>
                                          <p:spTgt spid="3">
                                            <p:txEl>
                                              <p:pRg st="5" end="5"/>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
                                            <p:txEl>
                                              <p:pRg st="6" end="6"/>
                                            </p:txEl>
                                          </p:spTgt>
                                        </p:tgtEl>
                                        <p:attrNameLst>
                                          <p:attrName>style.visibility</p:attrName>
                                        </p:attrNameLst>
                                      </p:cBhvr>
                                      <p:to>
                                        <p:strVal val="visible"/>
                                      </p:to>
                                    </p:set>
                                    <p:animEffect transition="in" filter="fade">
                                      <p:cBhvr>
                                        <p:cTn id="67" dur="500"/>
                                        <p:tgtEl>
                                          <p:spTgt spid="3">
                                            <p:txEl>
                                              <p:pRg st="6" end="6"/>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
                                            <p:txEl>
                                              <p:pRg st="8" end="8"/>
                                            </p:txEl>
                                          </p:spTgt>
                                        </p:tgtEl>
                                        <p:attrNameLst>
                                          <p:attrName>style.visibility</p:attrName>
                                        </p:attrNameLst>
                                      </p:cBhvr>
                                      <p:to>
                                        <p:strVal val="visible"/>
                                      </p:to>
                                    </p:set>
                                    <p:animEffect transition="in" filter="fade">
                                      <p:cBhvr>
                                        <p:cTn id="70" dur="500"/>
                                        <p:tgtEl>
                                          <p:spTgt spid="3">
                                            <p:txEl>
                                              <p:pRg st="8" end="8"/>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
                                            <p:txEl>
                                              <p:pRg st="9" end="9"/>
                                            </p:txEl>
                                          </p:spTgt>
                                        </p:tgtEl>
                                        <p:attrNameLst>
                                          <p:attrName>style.visibility</p:attrName>
                                        </p:attrNameLst>
                                      </p:cBhvr>
                                      <p:to>
                                        <p:strVal val="visible"/>
                                      </p:to>
                                    </p:set>
                                    <p:animEffect transition="in" filter="fade">
                                      <p:cBhvr>
                                        <p:cTn id="73" dur="500"/>
                                        <p:tgtEl>
                                          <p:spTgt spid="3">
                                            <p:txEl>
                                              <p:pRg st="9" end="9"/>
                                            </p:txEl>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
                                            <p:txEl>
                                              <p:pRg st="11" end="11"/>
                                            </p:txEl>
                                          </p:spTgt>
                                        </p:tgtEl>
                                        <p:attrNameLst>
                                          <p:attrName>style.visibility</p:attrName>
                                        </p:attrNameLst>
                                      </p:cBhvr>
                                      <p:to>
                                        <p:strVal val="visible"/>
                                      </p:to>
                                    </p:set>
                                    <p:animEffect transition="in" filter="fade">
                                      <p:cBhvr>
                                        <p:cTn id="76" dur="500"/>
                                        <p:tgtEl>
                                          <p:spTgt spid="3">
                                            <p:txEl>
                                              <p:pRg st="11" end="11"/>
                                            </p:tx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
                                            <p:txEl>
                                              <p:pRg st="12" end="12"/>
                                            </p:txEl>
                                          </p:spTgt>
                                        </p:tgtEl>
                                        <p:attrNameLst>
                                          <p:attrName>style.visibility</p:attrName>
                                        </p:attrNameLst>
                                      </p:cBhvr>
                                      <p:to>
                                        <p:strVal val="visible"/>
                                      </p:to>
                                    </p:set>
                                    <p:animEffect transition="in" filter="fade">
                                      <p:cBhvr>
                                        <p:cTn id="79" dur="500"/>
                                        <p:tgtEl>
                                          <p:spTgt spid="3">
                                            <p:txEl>
                                              <p:pRg st="12" end="12"/>
                                            </p:tx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
                                            <p:txEl>
                                              <p:pRg st="13" end="13"/>
                                            </p:txEl>
                                          </p:spTgt>
                                        </p:tgtEl>
                                        <p:attrNameLst>
                                          <p:attrName>style.visibility</p:attrName>
                                        </p:attrNameLst>
                                      </p:cBhvr>
                                      <p:to>
                                        <p:strVal val="visible"/>
                                      </p:to>
                                    </p:set>
                                    <p:animEffect transition="in" filter="fade">
                                      <p:cBhvr>
                                        <p:cTn id="82" dur="500"/>
                                        <p:tgtEl>
                                          <p:spTgt spid="3">
                                            <p:txEl>
                                              <p:pRg st="13" end="13"/>
                                            </p:txEl>
                                          </p:spTgt>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
                                            <p:txEl>
                                              <p:pRg st="14" end="14"/>
                                            </p:txEl>
                                          </p:spTgt>
                                        </p:tgtEl>
                                        <p:attrNameLst>
                                          <p:attrName>style.visibility</p:attrName>
                                        </p:attrNameLst>
                                      </p:cBhvr>
                                      <p:to>
                                        <p:strVal val="visible"/>
                                      </p:to>
                                    </p:set>
                                    <p:animEffect transition="in" filter="fade">
                                      <p:cBhvr>
                                        <p:cTn id="85"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5735658-270A-8D75-091E-AFB444A3D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Une image contenant dessin, texte, peinture, Dessin d’enfant&#10;&#10;Description générée automatiquement">
            <a:extLst>
              <a:ext uri="{FF2B5EF4-FFF2-40B4-BE49-F238E27FC236}">
                <a16:creationId xmlns:a16="http://schemas.microsoft.com/office/drawing/2014/main" id="{F8402288-5458-A904-36B4-EDC02489BCD5}"/>
              </a:ext>
            </a:extLst>
          </p:cNvPr>
          <p:cNvPicPr>
            <a:picLocks noChangeAspect="1"/>
          </p:cNvPicPr>
          <p:nvPr/>
        </p:nvPicPr>
        <p:blipFill rotWithShape="1">
          <a:blip r:embed="rId2">
            <a:alphaModFix/>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20" y="7675"/>
            <a:ext cx="12191980" cy="6858000"/>
          </a:xfrm>
          <a:prstGeom prst="rect">
            <a:avLst/>
          </a:prstGeom>
        </p:spPr>
      </p:pic>
      <p:sp>
        <p:nvSpPr>
          <p:cNvPr id="20" name="Rectangle 19">
            <a:extLst>
              <a:ext uri="{FF2B5EF4-FFF2-40B4-BE49-F238E27FC236}">
                <a16:creationId xmlns:a16="http://schemas.microsoft.com/office/drawing/2014/main" id="{F9FB1C88-5F1D-C7DF-A4B3-E8EE7F6BF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49468" y="-649466"/>
            <a:ext cx="6857999" cy="8156934"/>
          </a:xfrm>
          <a:prstGeom prst="rect">
            <a:avLst/>
          </a:prstGeom>
          <a:gradFill flip="none" rotWithShape="1">
            <a:gsLst>
              <a:gs pos="0">
                <a:srgbClr val="000000">
                  <a:alpha val="56000"/>
                </a:srgbClr>
              </a:gs>
              <a:gs pos="100000">
                <a:srgbClr val="000000">
                  <a:alpha val="0"/>
                </a:srgbClr>
              </a:gs>
              <a:gs pos="56000">
                <a:srgbClr val="000000">
                  <a:alpha val="37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2" name="Freeform: Shape 21">
            <a:extLst>
              <a:ext uri="{FF2B5EF4-FFF2-40B4-BE49-F238E27FC236}">
                <a16:creationId xmlns:a16="http://schemas.microsoft.com/office/drawing/2014/main" id="{4711BF64-C99B-2F90-ADA1-0C08F9BE8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52501" y="964922"/>
            <a:ext cx="4558122" cy="4943507"/>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 name="connsiteX0" fmla="*/ 0 w 10019371"/>
              <a:gd name="connsiteY0" fmla="*/ 1655069 h 4920343"/>
              <a:gd name="connsiteX1" fmla="*/ 33577 w 10019371"/>
              <a:gd name="connsiteY1" fmla="*/ 0 h 4920343"/>
              <a:gd name="connsiteX2" fmla="*/ 10019371 w 10019371"/>
              <a:gd name="connsiteY2" fmla="*/ 0 h 4920343"/>
              <a:gd name="connsiteX3" fmla="*/ 10019371 w 10019371"/>
              <a:gd name="connsiteY3" fmla="*/ 4920343 h 4920343"/>
              <a:gd name="connsiteX4" fmla="*/ 33577 w 10019371"/>
              <a:gd name="connsiteY4" fmla="*/ 4920343 h 4920343"/>
              <a:gd name="connsiteX5" fmla="*/ 33577 w 10019371"/>
              <a:gd name="connsiteY5" fmla="*/ 4119525 h 4920343"/>
              <a:gd name="connsiteX0" fmla="*/ 0 w 9991028"/>
              <a:gd name="connsiteY0" fmla="*/ 1645173 h 4920343"/>
              <a:gd name="connsiteX1" fmla="*/ 5234 w 9991028"/>
              <a:gd name="connsiteY1" fmla="*/ 0 h 4920343"/>
              <a:gd name="connsiteX2" fmla="*/ 9991028 w 9991028"/>
              <a:gd name="connsiteY2" fmla="*/ 0 h 4920343"/>
              <a:gd name="connsiteX3" fmla="*/ 9991028 w 9991028"/>
              <a:gd name="connsiteY3" fmla="*/ 4920343 h 4920343"/>
              <a:gd name="connsiteX4" fmla="*/ 5234 w 9991028"/>
              <a:gd name="connsiteY4" fmla="*/ 4920343 h 4920343"/>
              <a:gd name="connsiteX5" fmla="*/ 5234 w 9991028"/>
              <a:gd name="connsiteY5" fmla="*/ 4119525 h 4920343"/>
              <a:gd name="connsiteX0" fmla="*/ 59 w 9986364"/>
              <a:gd name="connsiteY0" fmla="*/ 1639236 h 4920343"/>
              <a:gd name="connsiteX1" fmla="*/ 570 w 9986364"/>
              <a:gd name="connsiteY1" fmla="*/ 0 h 4920343"/>
              <a:gd name="connsiteX2" fmla="*/ 9986364 w 9986364"/>
              <a:gd name="connsiteY2" fmla="*/ 0 h 4920343"/>
              <a:gd name="connsiteX3" fmla="*/ 9986364 w 9986364"/>
              <a:gd name="connsiteY3" fmla="*/ 4920343 h 4920343"/>
              <a:gd name="connsiteX4" fmla="*/ 570 w 9986364"/>
              <a:gd name="connsiteY4" fmla="*/ 4920343 h 4920343"/>
              <a:gd name="connsiteX5" fmla="*/ 570 w 9986364"/>
              <a:gd name="connsiteY5" fmla="*/ 4119525 h 4920343"/>
              <a:gd name="connsiteX0" fmla="*/ 60 w 9986364"/>
              <a:gd name="connsiteY0" fmla="*/ 1847740 h 4920343"/>
              <a:gd name="connsiteX1" fmla="*/ 570 w 9986364"/>
              <a:gd name="connsiteY1" fmla="*/ 0 h 4920343"/>
              <a:gd name="connsiteX2" fmla="*/ 9986364 w 9986364"/>
              <a:gd name="connsiteY2" fmla="*/ 0 h 4920343"/>
              <a:gd name="connsiteX3" fmla="*/ 9986364 w 9986364"/>
              <a:gd name="connsiteY3" fmla="*/ 4920343 h 4920343"/>
              <a:gd name="connsiteX4" fmla="*/ 570 w 9986364"/>
              <a:gd name="connsiteY4" fmla="*/ 4920343 h 4920343"/>
              <a:gd name="connsiteX5" fmla="*/ 570 w 9986364"/>
              <a:gd name="connsiteY5" fmla="*/ 4119525 h 4920343"/>
              <a:gd name="connsiteX0" fmla="*/ 11626 w 9985937"/>
              <a:gd name="connsiteY0" fmla="*/ 1797498 h 4920343"/>
              <a:gd name="connsiteX1" fmla="*/ 143 w 9985937"/>
              <a:gd name="connsiteY1" fmla="*/ 0 h 4920343"/>
              <a:gd name="connsiteX2" fmla="*/ 9985937 w 9985937"/>
              <a:gd name="connsiteY2" fmla="*/ 0 h 4920343"/>
              <a:gd name="connsiteX3" fmla="*/ 9985937 w 9985937"/>
              <a:gd name="connsiteY3" fmla="*/ 4920343 h 4920343"/>
              <a:gd name="connsiteX4" fmla="*/ 143 w 9985937"/>
              <a:gd name="connsiteY4" fmla="*/ 4920343 h 4920343"/>
              <a:gd name="connsiteX5" fmla="*/ 143 w 9985937"/>
              <a:gd name="connsiteY5" fmla="*/ 4119525 h 4920343"/>
              <a:gd name="connsiteX0" fmla="*/ 62 w 9986364"/>
              <a:gd name="connsiteY0" fmla="*/ 1779914 h 4920343"/>
              <a:gd name="connsiteX1" fmla="*/ 570 w 9986364"/>
              <a:gd name="connsiteY1" fmla="*/ 0 h 4920343"/>
              <a:gd name="connsiteX2" fmla="*/ 9986364 w 9986364"/>
              <a:gd name="connsiteY2" fmla="*/ 0 h 4920343"/>
              <a:gd name="connsiteX3" fmla="*/ 9986364 w 9986364"/>
              <a:gd name="connsiteY3" fmla="*/ 4920343 h 4920343"/>
              <a:gd name="connsiteX4" fmla="*/ 570 w 9986364"/>
              <a:gd name="connsiteY4" fmla="*/ 4920343 h 4920343"/>
              <a:gd name="connsiteX5" fmla="*/ 570 w 9986364"/>
              <a:gd name="connsiteY5" fmla="*/ 4119525 h 4920343"/>
              <a:gd name="connsiteX0" fmla="*/ 17584 w 9985899"/>
              <a:gd name="connsiteY0" fmla="*/ 1779914 h 4920343"/>
              <a:gd name="connsiteX1" fmla="*/ 105 w 9985899"/>
              <a:gd name="connsiteY1" fmla="*/ 0 h 4920343"/>
              <a:gd name="connsiteX2" fmla="*/ 9985899 w 9985899"/>
              <a:gd name="connsiteY2" fmla="*/ 0 h 4920343"/>
              <a:gd name="connsiteX3" fmla="*/ 9985899 w 9985899"/>
              <a:gd name="connsiteY3" fmla="*/ 4920343 h 4920343"/>
              <a:gd name="connsiteX4" fmla="*/ 105 w 9985899"/>
              <a:gd name="connsiteY4" fmla="*/ 4920343 h 4920343"/>
              <a:gd name="connsiteX5" fmla="*/ 105 w 9985899"/>
              <a:gd name="connsiteY5" fmla="*/ 4119525 h 49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5899" h="4920343">
                <a:moveTo>
                  <a:pt x="17584" y="1779914"/>
                </a:moveTo>
                <a:cubicBezTo>
                  <a:pt x="19329" y="1231523"/>
                  <a:pt x="-1640" y="548391"/>
                  <a:pt x="105" y="0"/>
                </a:cubicBezTo>
                <a:lnTo>
                  <a:pt x="9985899" y="0"/>
                </a:lnTo>
                <a:lnTo>
                  <a:pt x="9985899" y="4920343"/>
                </a:lnTo>
                <a:lnTo>
                  <a:pt x="105" y="4920343"/>
                </a:lnTo>
                <a:lnTo>
                  <a:pt x="105" y="4119525"/>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ED55CF67-992A-8D6F-D310-E46078B6AA84}"/>
              </a:ext>
            </a:extLst>
          </p:cNvPr>
          <p:cNvSpPr>
            <a:spLocks noGrp="1"/>
          </p:cNvSpPr>
          <p:nvPr>
            <p:ph type="title"/>
          </p:nvPr>
        </p:nvSpPr>
        <p:spPr>
          <a:xfrm>
            <a:off x="729620" y="1862182"/>
            <a:ext cx="3931090" cy="2155419"/>
          </a:xfrm>
          <a:noFill/>
          <a:ln>
            <a:noFill/>
          </a:ln>
        </p:spPr>
        <p:txBody>
          <a:bodyPr vert="horz" lIns="91440" tIns="45720" rIns="91440" bIns="45720" rtlCol="0" anchor="ctr">
            <a:normAutofit/>
          </a:bodyPr>
          <a:lstStyle/>
          <a:p>
            <a:pPr>
              <a:lnSpc>
                <a:spcPct val="110000"/>
              </a:lnSpc>
            </a:pPr>
            <a:r>
              <a:rPr lang="en-US" sz="3000" spc="530" dirty="0" err="1">
                <a:solidFill>
                  <a:srgbClr val="FFFFFF"/>
                </a:solidFill>
              </a:rPr>
              <a:t>Partie</a:t>
            </a:r>
            <a:r>
              <a:rPr lang="en-US" sz="3000" spc="530" dirty="0">
                <a:solidFill>
                  <a:srgbClr val="FFFFFF"/>
                </a:solidFill>
              </a:rPr>
              <a:t> I – </a:t>
            </a:r>
            <a:r>
              <a:rPr lang="en-US" sz="3000" spc="530" dirty="0" err="1">
                <a:solidFill>
                  <a:srgbClr val="FFFFFF"/>
                </a:solidFill>
              </a:rPr>
              <a:t>Nettoyage</a:t>
            </a:r>
            <a:r>
              <a:rPr lang="en-US" sz="3000" spc="530" dirty="0">
                <a:solidFill>
                  <a:srgbClr val="FFFFFF"/>
                </a:solidFill>
              </a:rPr>
              <a:t> et </a:t>
            </a:r>
            <a:r>
              <a:rPr lang="en-US" sz="3000" spc="530" dirty="0" err="1">
                <a:solidFill>
                  <a:srgbClr val="FFFFFF"/>
                </a:solidFill>
              </a:rPr>
              <a:t>analyse</a:t>
            </a:r>
            <a:r>
              <a:rPr lang="en-US" sz="3000" spc="530" dirty="0">
                <a:solidFill>
                  <a:srgbClr val="FFFFFF"/>
                </a:solidFill>
              </a:rPr>
              <a:t> </a:t>
            </a:r>
            <a:r>
              <a:rPr lang="en-US" sz="3000" spc="530" dirty="0" err="1">
                <a:solidFill>
                  <a:srgbClr val="FFFFFF"/>
                </a:solidFill>
              </a:rPr>
              <a:t>exploratoire</a:t>
            </a:r>
            <a:endParaRPr lang="en-US" sz="3000" spc="530" dirty="0">
              <a:solidFill>
                <a:srgbClr val="FFFFFF"/>
              </a:solidFill>
            </a:endParaRPr>
          </a:p>
        </p:txBody>
      </p:sp>
      <p:sp>
        <p:nvSpPr>
          <p:cNvPr id="6" name="Espace réservé du numéro de diapositive 5">
            <a:extLst>
              <a:ext uri="{FF2B5EF4-FFF2-40B4-BE49-F238E27FC236}">
                <a16:creationId xmlns:a16="http://schemas.microsoft.com/office/drawing/2014/main" id="{CF34ACFA-6B06-C594-744C-344A8E6371BB}"/>
              </a:ext>
            </a:extLst>
          </p:cNvPr>
          <p:cNvSpPr>
            <a:spLocks noGrp="1"/>
          </p:cNvSpPr>
          <p:nvPr>
            <p:ph type="sldNum" sz="quarter" idx="12"/>
          </p:nvPr>
        </p:nvSpPr>
        <p:spPr/>
        <p:txBody>
          <a:bodyPr/>
          <a:lstStyle/>
          <a:p>
            <a:fld id="{1B8B3671-A306-4A69-8480-FA9BE839245D}" type="slidenum">
              <a:rPr lang="en-US" smtClean="0"/>
              <a:t>3</a:t>
            </a:fld>
            <a:endParaRPr lang="en-US"/>
          </a:p>
        </p:txBody>
      </p:sp>
    </p:spTree>
    <p:extLst>
      <p:ext uri="{BB962C8B-B14F-4D97-AF65-F5344CB8AC3E}">
        <p14:creationId xmlns:p14="http://schemas.microsoft.com/office/powerpoint/2010/main" val="320255124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D9C6C6"/>
            </a:gs>
            <a:gs pos="0">
              <a:srgbClr val="D5C5C5"/>
            </a:gs>
            <a:gs pos="100000">
              <a:srgbClr val="CEC3C3"/>
            </a:gs>
            <a:gs pos="52000">
              <a:schemeClr val="bg1">
                <a:lumMod val="75000"/>
              </a:schemeClr>
            </a:gs>
            <a:gs pos="100000">
              <a:schemeClr val="accent1">
                <a:lumMod val="45000"/>
                <a:lumOff val="55000"/>
              </a:schemeClr>
            </a:gs>
            <a:gs pos="100000">
              <a:schemeClr val="accent1">
                <a:lumMod val="45000"/>
                <a:lumOff val="55000"/>
              </a:schemeClr>
            </a:gs>
            <a:gs pos="85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54246F-8623-7F3F-7EFA-15A14DAF0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0618849-38D1-E3A0-12F1-BEA02B0EFEF5}"/>
              </a:ext>
            </a:extLst>
          </p:cNvPr>
          <p:cNvSpPr>
            <a:spLocks noGrp="1"/>
          </p:cNvSpPr>
          <p:nvPr>
            <p:ph type="title"/>
          </p:nvPr>
        </p:nvSpPr>
        <p:spPr>
          <a:xfrm>
            <a:off x="240539" y="-37872"/>
            <a:ext cx="7090712" cy="993558"/>
          </a:xfrm>
        </p:spPr>
        <p:txBody>
          <a:bodyPr>
            <a:normAutofit fontScale="90000"/>
          </a:bodyPr>
          <a:lstStyle/>
          <a:p>
            <a:r>
              <a:rPr lang="fr-FR" dirty="0"/>
              <a:t>A PROPOS De la préparation et du NETTOYAGE…</a:t>
            </a:r>
          </a:p>
        </p:txBody>
      </p:sp>
      <p:sp>
        <p:nvSpPr>
          <p:cNvPr id="3" name="Espace réservé du contenu 2">
            <a:extLst>
              <a:ext uri="{FF2B5EF4-FFF2-40B4-BE49-F238E27FC236}">
                <a16:creationId xmlns:a16="http://schemas.microsoft.com/office/drawing/2014/main" id="{CED5953E-2965-6962-B9EE-200B8157C1A6}"/>
              </a:ext>
            </a:extLst>
          </p:cNvPr>
          <p:cNvSpPr>
            <a:spLocks noGrp="1"/>
          </p:cNvSpPr>
          <p:nvPr>
            <p:ph idx="1"/>
          </p:nvPr>
        </p:nvSpPr>
        <p:spPr>
          <a:xfrm>
            <a:off x="29143" y="1112470"/>
            <a:ext cx="6690620" cy="4637359"/>
          </a:xfrm>
        </p:spPr>
        <p:txBody>
          <a:bodyPr>
            <a:normAutofit fontScale="62500" lnSpcReduction="20000"/>
          </a:bodyPr>
          <a:lstStyle/>
          <a:p>
            <a:r>
              <a:rPr lang="fr-FR" sz="2000" b="1" dirty="0">
                <a:latin typeface="+mj-lt"/>
              </a:rPr>
              <a:t>Récupération des fichiers de l’année 2021 et des données « poulet » sur le site de la FAO</a:t>
            </a:r>
          </a:p>
          <a:p>
            <a:pPr marL="0" indent="0">
              <a:buNone/>
            </a:pPr>
            <a:r>
              <a:rPr lang="fr-FR" sz="2000" b="1" dirty="0">
                <a:latin typeface="+mj-lt"/>
              </a:rPr>
              <a:t>-    </a:t>
            </a:r>
            <a:r>
              <a:rPr lang="fr-FR" sz="2000" i="1" dirty="0">
                <a:latin typeface="+mj-lt"/>
              </a:rPr>
              <a:t>Pré filtrage directement sur le site de la FAO </a:t>
            </a:r>
          </a:p>
          <a:p>
            <a:r>
              <a:rPr lang="fr-FR" sz="2000" b="1" dirty="0">
                <a:latin typeface="+mj-lt"/>
              </a:rPr>
              <a:t>Ajout de données supplémentaires :</a:t>
            </a:r>
          </a:p>
          <a:p>
            <a:pPr>
              <a:buFontTx/>
              <a:buChar char="-"/>
            </a:pPr>
            <a:r>
              <a:rPr lang="fr-FR" sz="2000" i="1" dirty="0">
                <a:latin typeface="+mj-lt"/>
              </a:rPr>
              <a:t>PIB/</a:t>
            </a:r>
          </a:p>
          <a:p>
            <a:pPr>
              <a:buFontTx/>
              <a:buChar char="-"/>
            </a:pPr>
            <a:r>
              <a:rPr lang="fr-FR" sz="2000" i="1" dirty="0">
                <a:latin typeface="+mj-lt"/>
              </a:rPr>
              <a:t>Inflation/</a:t>
            </a:r>
          </a:p>
          <a:p>
            <a:pPr>
              <a:buFontTx/>
              <a:buChar char="-"/>
            </a:pPr>
            <a:r>
              <a:rPr lang="fr-FR" sz="2000" i="1" dirty="0">
                <a:latin typeface="+mj-lt"/>
              </a:rPr>
              <a:t>Stabilité Politique/</a:t>
            </a:r>
          </a:p>
          <a:p>
            <a:pPr>
              <a:buFontTx/>
              <a:buChar char="-"/>
            </a:pPr>
            <a:r>
              <a:rPr lang="fr-FR" sz="2000" i="1" dirty="0">
                <a:latin typeface="+mj-lt"/>
              </a:rPr>
              <a:t>Sous-nutrition/</a:t>
            </a:r>
          </a:p>
          <a:p>
            <a:pPr>
              <a:buFontTx/>
              <a:buChar char="-"/>
            </a:pPr>
            <a:r>
              <a:rPr lang="fr-FR" sz="2000" i="1" dirty="0">
                <a:latin typeface="+mj-lt"/>
              </a:rPr>
              <a:t>Ecologie</a:t>
            </a:r>
          </a:p>
          <a:p>
            <a:r>
              <a:rPr lang="fr-FR" sz="2000" b="1" dirty="0">
                <a:latin typeface="+mj-lt"/>
              </a:rPr>
              <a:t>Pivot des colonnes et des lignes sur les fichiers csv.</a:t>
            </a:r>
          </a:p>
          <a:p>
            <a:r>
              <a:rPr lang="fr-FR" sz="2000" b="1" dirty="0">
                <a:latin typeface="+mj-lt"/>
              </a:rPr>
              <a:t>Quelques calculs…</a:t>
            </a:r>
          </a:p>
          <a:p>
            <a:endParaRPr lang="fr-FR" b="1" dirty="0"/>
          </a:p>
          <a:p>
            <a:endParaRPr lang="fr-FR" b="1" dirty="0"/>
          </a:p>
          <a:p>
            <a:endParaRPr lang="fr-FR" b="1" dirty="0"/>
          </a:p>
          <a:p>
            <a:r>
              <a:rPr lang="fr-FR" sz="2100" b="1" dirty="0">
                <a:latin typeface="+mj-lt"/>
              </a:rPr>
              <a:t>Fusion des fichiers dans un « dataframe » final : </a:t>
            </a:r>
            <a:r>
              <a:rPr lang="fr-FR" sz="2100" b="1" dirty="0" err="1">
                <a:latin typeface="+mj-lt"/>
              </a:rPr>
              <a:t>df_final</a:t>
            </a:r>
            <a:endParaRPr lang="fr-FR" sz="2100" b="1" dirty="0">
              <a:latin typeface="+mj-lt"/>
            </a:endParaRPr>
          </a:p>
        </p:txBody>
      </p:sp>
      <p:sp>
        <p:nvSpPr>
          <p:cNvPr id="12" name="Rectangle 11">
            <a:extLst>
              <a:ext uri="{FF2B5EF4-FFF2-40B4-BE49-F238E27FC236}">
                <a16:creationId xmlns:a16="http://schemas.microsoft.com/office/drawing/2014/main" id="{FAC4BDE1-4D40-5601-7947-DB5EFE31DA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7918" y="953965"/>
            <a:ext cx="4281582" cy="495153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a:extLst>
              <a:ext uri="{FF2B5EF4-FFF2-40B4-BE49-F238E27FC236}">
                <a16:creationId xmlns:a16="http://schemas.microsoft.com/office/drawing/2014/main" id="{724574A9-013F-3501-9535-2CDE9BF52B0A}"/>
              </a:ext>
            </a:extLst>
          </p:cNvPr>
          <p:cNvPicPr>
            <a:picLocks noChangeAspect="1"/>
          </p:cNvPicPr>
          <p:nvPr/>
        </p:nvPicPr>
        <p:blipFill rotWithShape="1">
          <a:blip r:embed="rId2"/>
          <a:srcRect b="9209"/>
          <a:stretch/>
        </p:blipFill>
        <p:spPr>
          <a:xfrm>
            <a:off x="6878109" y="952500"/>
            <a:ext cx="4460451" cy="3459714"/>
          </a:xfrm>
          <a:prstGeom prst="rect">
            <a:avLst/>
          </a:prstGeom>
        </p:spPr>
      </p:pic>
      <p:pic>
        <p:nvPicPr>
          <p:cNvPr id="9" name="Image 8">
            <a:extLst>
              <a:ext uri="{FF2B5EF4-FFF2-40B4-BE49-F238E27FC236}">
                <a16:creationId xmlns:a16="http://schemas.microsoft.com/office/drawing/2014/main" id="{B888826B-3515-8673-49AF-A09CA4266FD4}"/>
              </a:ext>
            </a:extLst>
          </p:cNvPr>
          <p:cNvPicPr>
            <a:picLocks noChangeAspect="1"/>
          </p:cNvPicPr>
          <p:nvPr/>
        </p:nvPicPr>
        <p:blipFill rotWithShape="1">
          <a:blip r:embed="rId3"/>
          <a:srcRect r="61879" b="-2757"/>
          <a:stretch/>
        </p:blipFill>
        <p:spPr>
          <a:xfrm>
            <a:off x="2717324" y="2569842"/>
            <a:ext cx="2756343" cy="643600"/>
          </a:xfrm>
          <a:prstGeom prst="rect">
            <a:avLst/>
          </a:prstGeom>
        </p:spPr>
      </p:pic>
      <p:sp>
        <p:nvSpPr>
          <p:cNvPr id="11" name="Espace réservé du numéro de diapositive 10">
            <a:extLst>
              <a:ext uri="{FF2B5EF4-FFF2-40B4-BE49-F238E27FC236}">
                <a16:creationId xmlns:a16="http://schemas.microsoft.com/office/drawing/2014/main" id="{5D5C6A82-0025-8440-6821-25E567DB6312}"/>
              </a:ext>
            </a:extLst>
          </p:cNvPr>
          <p:cNvSpPr>
            <a:spLocks noGrp="1"/>
          </p:cNvSpPr>
          <p:nvPr>
            <p:ph type="sldNum" sz="quarter" idx="12"/>
          </p:nvPr>
        </p:nvSpPr>
        <p:spPr>
          <a:xfrm>
            <a:off x="11507976" y="6413167"/>
            <a:ext cx="619125" cy="365125"/>
          </a:xfrm>
        </p:spPr>
        <p:txBody>
          <a:bodyPr/>
          <a:lstStyle/>
          <a:p>
            <a:fld id="{1B8B3671-A306-4A69-8480-FA9BE839245D}" type="slidenum">
              <a:rPr lang="en-US" smtClean="0"/>
              <a:t>4</a:t>
            </a:fld>
            <a:endParaRPr lang="en-US" dirty="0"/>
          </a:p>
        </p:txBody>
      </p:sp>
      <p:pic>
        <p:nvPicPr>
          <p:cNvPr id="14" name="Image 13">
            <a:extLst>
              <a:ext uri="{FF2B5EF4-FFF2-40B4-BE49-F238E27FC236}">
                <a16:creationId xmlns:a16="http://schemas.microsoft.com/office/drawing/2014/main" id="{D1BE63CC-0DA2-65B2-F1B6-0A1ECDEF9636}"/>
              </a:ext>
            </a:extLst>
          </p:cNvPr>
          <p:cNvPicPr>
            <a:picLocks noChangeAspect="1"/>
          </p:cNvPicPr>
          <p:nvPr/>
        </p:nvPicPr>
        <p:blipFill>
          <a:blip r:embed="rId4"/>
          <a:stretch>
            <a:fillRect/>
          </a:stretch>
        </p:blipFill>
        <p:spPr>
          <a:xfrm>
            <a:off x="6421575" y="4794144"/>
            <a:ext cx="5663103" cy="1193315"/>
          </a:xfrm>
          <a:prstGeom prst="rect">
            <a:avLst/>
          </a:prstGeom>
        </p:spPr>
      </p:pic>
      <p:sp>
        <p:nvSpPr>
          <p:cNvPr id="16" name="Accolade fermante 15">
            <a:extLst>
              <a:ext uri="{FF2B5EF4-FFF2-40B4-BE49-F238E27FC236}">
                <a16:creationId xmlns:a16="http://schemas.microsoft.com/office/drawing/2014/main" id="{9323C49F-C925-E634-FEDA-6C77990F5712}"/>
              </a:ext>
            </a:extLst>
          </p:cNvPr>
          <p:cNvSpPr/>
          <p:nvPr/>
        </p:nvSpPr>
        <p:spPr>
          <a:xfrm>
            <a:off x="1707088" y="2172786"/>
            <a:ext cx="754746" cy="140425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37" name="Image 36">
            <a:extLst>
              <a:ext uri="{FF2B5EF4-FFF2-40B4-BE49-F238E27FC236}">
                <a16:creationId xmlns:a16="http://schemas.microsoft.com/office/drawing/2014/main" id="{0D63D9E4-9A4A-7509-81E0-16DC3ED57211}"/>
              </a:ext>
            </a:extLst>
          </p:cNvPr>
          <p:cNvPicPr>
            <a:picLocks noChangeAspect="1"/>
          </p:cNvPicPr>
          <p:nvPr/>
        </p:nvPicPr>
        <p:blipFill rotWithShape="1">
          <a:blip r:embed="rId5"/>
          <a:srcRect r="4498" b="54733"/>
          <a:stretch/>
        </p:blipFill>
        <p:spPr>
          <a:xfrm>
            <a:off x="4904676" y="4469907"/>
            <a:ext cx="924493" cy="1846308"/>
          </a:xfrm>
          <a:prstGeom prst="rect">
            <a:avLst/>
          </a:prstGeom>
        </p:spPr>
      </p:pic>
      <p:pic>
        <p:nvPicPr>
          <p:cNvPr id="44" name="Image 43">
            <a:extLst>
              <a:ext uri="{FF2B5EF4-FFF2-40B4-BE49-F238E27FC236}">
                <a16:creationId xmlns:a16="http://schemas.microsoft.com/office/drawing/2014/main" id="{AC55BA34-F38B-75A8-0ED1-36C9F4EF4BAE}"/>
              </a:ext>
            </a:extLst>
          </p:cNvPr>
          <p:cNvPicPr>
            <a:picLocks noChangeAspect="1"/>
          </p:cNvPicPr>
          <p:nvPr/>
        </p:nvPicPr>
        <p:blipFill>
          <a:blip r:embed="rId6"/>
          <a:stretch>
            <a:fillRect/>
          </a:stretch>
        </p:blipFill>
        <p:spPr>
          <a:xfrm>
            <a:off x="255801" y="4469907"/>
            <a:ext cx="3139681" cy="399001"/>
          </a:xfrm>
          <a:prstGeom prst="rect">
            <a:avLst/>
          </a:prstGeom>
        </p:spPr>
      </p:pic>
      <p:cxnSp>
        <p:nvCxnSpPr>
          <p:cNvPr id="57" name="Connecteur : en angle 56">
            <a:extLst>
              <a:ext uri="{FF2B5EF4-FFF2-40B4-BE49-F238E27FC236}">
                <a16:creationId xmlns:a16="http://schemas.microsoft.com/office/drawing/2014/main" id="{7A86B8A8-E42A-629E-3187-98647AB8A381}"/>
              </a:ext>
            </a:extLst>
          </p:cNvPr>
          <p:cNvCxnSpPr>
            <a:cxnSpLocks/>
            <a:endCxn id="37" idx="0"/>
          </p:cNvCxnSpPr>
          <p:nvPr/>
        </p:nvCxnSpPr>
        <p:spPr>
          <a:xfrm>
            <a:off x="4176017" y="3848303"/>
            <a:ext cx="1190906" cy="621604"/>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Connecteur droit avec flèche 62">
            <a:extLst>
              <a:ext uri="{FF2B5EF4-FFF2-40B4-BE49-F238E27FC236}">
                <a16:creationId xmlns:a16="http://schemas.microsoft.com/office/drawing/2014/main" id="{E25793FA-9DC0-AAA3-6DDE-572F6AF305E3}"/>
              </a:ext>
            </a:extLst>
          </p:cNvPr>
          <p:cNvCxnSpPr>
            <a:cxnSpLocks/>
          </p:cNvCxnSpPr>
          <p:nvPr/>
        </p:nvCxnSpPr>
        <p:spPr>
          <a:xfrm>
            <a:off x="6307102" y="1307869"/>
            <a:ext cx="4126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6" name="Image 65" descr="Une image contenant texte, capture d’écran, Police&#10;&#10;Description générée automatiquement">
            <a:extLst>
              <a:ext uri="{FF2B5EF4-FFF2-40B4-BE49-F238E27FC236}">
                <a16:creationId xmlns:a16="http://schemas.microsoft.com/office/drawing/2014/main" id="{BB3311AA-95F4-FDED-0ACA-709138A762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404" y="5633403"/>
            <a:ext cx="4280103" cy="621604"/>
          </a:xfrm>
          <a:prstGeom prst="rect">
            <a:avLst/>
          </a:prstGeom>
        </p:spPr>
      </p:pic>
      <p:cxnSp>
        <p:nvCxnSpPr>
          <p:cNvPr id="67" name="Connecteur droit avec flèche 66">
            <a:extLst>
              <a:ext uri="{FF2B5EF4-FFF2-40B4-BE49-F238E27FC236}">
                <a16:creationId xmlns:a16="http://schemas.microsoft.com/office/drawing/2014/main" id="{C7500584-24B7-DB5B-C87A-824B83B7B88B}"/>
              </a:ext>
            </a:extLst>
          </p:cNvPr>
          <p:cNvCxnSpPr>
            <a:cxnSpLocks/>
          </p:cNvCxnSpPr>
          <p:nvPr/>
        </p:nvCxnSpPr>
        <p:spPr>
          <a:xfrm>
            <a:off x="5894441" y="5498869"/>
            <a:ext cx="4126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9" name="Image 68">
            <a:extLst>
              <a:ext uri="{FF2B5EF4-FFF2-40B4-BE49-F238E27FC236}">
                <a16:creationId xmlns:a16="http://schemas.microsoft.com/office/drawing/2014/main" id="{1921921E-823F-A392-4026-59973BD59F6F}"/>
              </a:ext>
            </a:extLst>
          </p:cNvPr>
          <p:cNvPicPr>
            <a:picLocks noChangeAspect="1"/>
          </p:cNvPicPr>
          <p:nvPr/>
        </p:nvPicPr>
        <p:blipFill>
          <a:blip r:embed="rId8"/>
          <a:stretch>
            <a:fillRect/>
          </a:stretch>
        </p:blipFill>
        <p:spPr>
          <a:xfrm>
            <a:off x="73185" y="6305610"/>
            <a:ext cx="4277322" cy="457264"/>
          </a:xfrm>
          <a:prstGeom prst="rect">
            <a:avLst/>
          </a:prstGeom>
        </p:spPr>
      </p:pic>
    </p:spTree>
    <p:extLst>
      <p:ext uri="{BB962C8B-B14F-4D97-AF65-F5344CB8AC3E}">
        <p14:creationId xmlns:p14="http://schemas.microsoft.com/office/powerpoint/2010/main" val="13541767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0" presetClass="entr" presetSubtype="0"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7"/>
                                        </p:tgtEl>
                                        <p:attrNameLst>
                                          <p:attrName>style.visibility</p:attrName>
                                        </p:attrNameLst>
                                      </p:cBhvr>
                                      <p:to>
                                        <p:strVal val="visible"/>
                                      </p:to>
                                    </p:set>
                                  </p:childTnLst>
                                </p:cTn>
                              </p:par>
                              <p:par>
                                <p:cTn id="47" presetID="10" presetClass="entr" presetSubtype="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67"/>
                                        </p:tgtEl>
                                        <p:attrNameLst>
                                          <p:attrName>style.visibility</p:attrName>
                                        </p:attrNameLst>
                                      </p:cBhvr>
                                      <p:to>
                                        <p:strVal val="visible"/>
                                      </p:to>
                                    </p:set>
                                  </p:childTnLst>
                                </p:cTn>
                              </p:par>
                              <p:par>
                                <p:cTn id="54" presetID="10" presetClass="entr" presetSubtype="0" fill="hold"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44"/>
                                        </p:tgtEl>
                                        <p:attrNameLst>
                                          <p:attrName>style.visibility</p:attrName>
                                        </p:attrNameLst>
                                      </p:cBhvr>
                                      <p:to>
                                        <p:strVal val="visible"/>
                                      </p:to>
                                    </p:set>
                                    <p:animEffect transition="in" filter="fade">
                                      <p:cBhvr>
                                        <p:cTn id="65" dur="500"/>
                                        <p:tgtEl>
                                          <p:spTgt spid="44"/>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66"/>
                                        </p:tgtEl>
                                        <p:attrNameLst>
                                          <p:attrName>style.visibility</p:attrName>
                                        </p:attrNameLst>
                                      </p:cBhvr>
                                      <p:to>
                                        <p:strVal val="visible"/>
                                      </p:to>
                                    </p:set>
                                    <p:animEffect transition="in" filter="fade">
                                      <p:cBhvr>
                                        <p:cTn id="74" dur="500"/>
                                        <p:tgtEl>
                                          <p:spTgt spid="66"/>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69"/>
                                        </p:tgtEl>
                                        <p:attrNameLst>
                                          <p:attrName>style.visibility</p:attrName>
                                        </p:attrNameLst>
                                      </p:cBhvr>
                                      <p:to>
                                        <p:strVal val="visible"/>
                                      </p:to>
                                    </p:set>
                                    <p:animEffect transition="in" filter="fade">
                                      <p:cBhvr>
                                        <p:cTn id="79"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D9C6C6"/>
            </a:gs>
            <a:gs pos="0">
              <a:srgbClr val="D5C5C5"/>
            </a:gs>
            <a:gs pos="100000">
              <a:srgbClr val="CEC3C3"/>
            </a:gs>
            <a:gs pos="52000">
              <a:schemeClr val="bg1">
                <a:lumMod val="75000"/>
              </a:schemeClr>
            </a:gs>
            <a:gs pos="100000">
              <a:schemeClr val="accent1">
                <a:lumMod val="45000"/>
                <a:lumOff val="55000"/>
              </a:schemeClr>
            </a:gs>
            <a:gs pos="100000">
              <a:schemeClr val="accent1">
                <a:lumMod val="45000"/>
                <a:lumOff val="55000"/>
              </a:schemeClr>
            </a:gs>
            <a:gs pos="85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2F4360-CA44-46AD-8E59-D19D7850374E}"/>
              </a:ext>
            </a:extLst>
          </p:cNvPr>
          <p:cNvSpPr>
            <a:spLocks noGrp="1"/>
          </p:cNvSpPr>
          <p:nvPr>
            <p:ph type="title"/>
          </p:nvPr>
        </p:nvSpPr>
        <p:spPr>
          <a:xfrm>
            <a:off x="108857" y="135392"/>
            <a:ext cx="9601200" cy="739442"/>
          </a:xfrm>
        </p:spPr>
        <p:txBody>
          <a:bodyPr/>
          <a:lstStyle/>
          <a:p>
            <a:r>
              <a:rPr lang="fr-FR" dirty="0"/>
              <a:t>…</a:t>
            </a:r>
            <a:r>
              <a:rPr lang="fr-FR" sz="2400" dirty="0"/>
              <a:t>Puis l’analyse exploratoire.</a:t>
            </a:r>
            <a:endParaRPr lang="fr-FR" dirty="0"/>
          </a:p>
        </p:txBody>
      </p:sp>
      <p:sp>
        <p:nvSpPr>
          <p:cNvPr id="4" name="Espace réservé du numéro de diapositive 3">
            <a:extLst>
              <a:ext uri="{FF2B5EF4-FFF2-40B4-BE49-F238E27FC236}">
                <a16:creationId xmlns:a16="http://schemas.microsoft.com/office/drawing/2014/main" id="{DE05F1EB-D013-E2FB-A606-B11F3499DAD4}"/>
              </a:ext>
            </a:extLst>
          </p:cNvPr>
          <p:cNvSpPr>
            <a:spLocks noGrp="1"/>
          </p:cNvSpPr>
          <p:nvPr>
            <p:ph type="sldNum" sz="quarter" idx="12"/>
          </p:nvPr>
        </p:nvSpPr>
        <p:spPr>
          <a:xfrm>
            <a:off x="11516831" y="6381750"/>
            <a:ext cx="619125" cy="365125"/>
          </a:xfrm>
        </p:spPr>
        <p:txBody>
          <a:bodyPr/>
          <a:lstStyle/>
          <a:p>
            <a:fld id="{1B8B3671-A306-4A69-8480-FA9BE839245D}" type="slidenum">
              <a:rPr lang="en-US" smtClean="0"/>
              <a:t>5</a:t>
            </a:fld>
            <a:endParaRPr lang="en-US"/>
          </a:p>
        </p:txBody>
      </p:sp>
      <p:sp>
        <p:nvSpPr>
          <p:cNvPr id="5" name="Espace réservé du contenu 2">
            <a:extLst>
              <a:ext uri="{FF2B5EF4-FFF2-40B4-BE49-F238E27FC236}">
                <a16:creationId xmlns:a16="http://schemas.microsoft.com/office/drawing/2014/main" id="{50C4DCB8-8489-C4AC-CD6B-35D654BF518D}"/>
              </a:ext>
            </a:extLst>
          </p:cNvPr>
          <p:cNvSpPr>
            <a:spLocks noGrp="1"/>
          </p:cNvSpPr>
          <p:nvPr>
            <p:ph idx="1"/>
          </p:nvPr>
        </p:nvSpPr>
        <p:spPr>
          <a:xfrm>
            <a:off x="0" y="1561828"/>
            <a:ext cx="12135956" cy="4332110"/>
          </a:xfrm>
        </p:spPr>
        <p:txBody>
          <a:bodyPr>
            <a:normAutofit fontScale="92500" lnSpcReduction="20000"/>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mj-lt"/>
              </a:rPr>
              <a:t>Définition :</a:t>
            </a:r>
            <a:endParaRPr kumimoji="0" lang="fr-FR" altLang="fr-FR"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None/>
              <a:tabLst/>
            </a:pPr>
            <a:r>
              <a:rPr kumimoji="0" lang="fr-FR" altLang="fr-FR" b="0" i="0" u="none" strike="noStrike" cap="none" normalizeH="0" baseline="0" dirty="0">
                <a:ln>
                  <a:noFill/>
                </a:ln>
                <a:solidFill>
                  <a:schemeClr val="tx1"/>
                </a:solidFill>
                <a:effectLst/>
                <a:latin typeface="+mj-lt"/>
              </a:rPr>
              <a:t>- Méthode statistique pour réduire la dimensionnalité tout en conservant un maximum d'information.</a:t>
            </a:r>
          </a:p>
          <a:p>
            <a:pPr marL="0" marR="0" lvl="0" indent="0" algn="l" defTabSz="914400" rtl="0" eaLnBrk="0" fontAlgn="base" latinLnBrk="0" hangingPunct="0">
              <a:lnSpc>
                <a:spcPct val="100000"/>
              </a:lnSpc>
              <a:spcBef>
                <a:spcPct val="0"/>
              </a:spcBef>
              <a:spcAft>
                <a:spcPct val="0"/>
              </a:spcAft>
              <a:buClrTx/>
              <a:buSzTx/>
              <a:buNone/>
              <a:tabLst/>
            </a:pPr>
            <a:r>
              <a:rPr kumimoji="0" lang="fr-FR" altLang="fr-FR" b="0" i="0" u="none" strike="noStrike" cap="none" normalizeH="0" baseline="0" dirty="0">
                <a:ln>
                  <a:noFill/>
                </a:ln>
                <a:solidFill>
                  <a:schemeClr val="tx1"/>
                </a:solidFill>
                <a:effectLst/>
                <a:latin typeface="+mj-lt"/>
              </a:rPr>
              <a:t>     - Transforme les variables originales en composantes principales.</a:t>
            </a:r>
          </a:p>
          <a:p>
            <a:pPr marR="0" lvl="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mj-lt"/>
              </a:rPr>
              <a:t>Objectifs :</a:t>
            </a:r>
            <a:endParaRPr kumimoji="0" lang="fr-FR" altLang="fr-FR"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None/>
              <a:tabLst/>
            </a:pPr>
            <a:r>
              <a:rPr kumimoji="0" lang="fr-FR" altLang="fr-FR" b="0" i="0" u="none" strike="noStrike" cap="none" normalizeH="0" baseline="0" dirty="0">
                <a:ln>
                  <a:noFill/>
                </a:ln>
                <a:solidFill>
                  <a:schemeClr val="tx1"/>
                </a:solidFill>
                <a:effectLst/>
                <a:latin typeface="+mj-lt"/>
              </a:rPr>
              <a:t>    - Simplifier les données complexes.</a:t>
            </a:r>
          </a:p>
          <a:p>
            <a:pPr marL="0" marR="0" lvl="0" indent="0" algn="l" defTabSz="914400" rtl="0" eaLnBrk="0" fontAlgn="base" latinLnBrk="0" hangingPunct="0">
              <a:lnSpc>
                <a:spcPct val="100000"/>
              </a:lnSpc>
              <a:spcBef>
                <a:spcPct val="0"/>
              </a:spcBef>
              <a:spcAft>
                <a:spcPct val="0"/>
              </a:spcAft>
              <a:buClrTx/>
              <a:buSzTx/>
              <a:buNone/>
              <a:tabLst/>
            </a:pPr>
            <a:r>
              <a:rPr kumimoji="0" lang="fr-FR" altLang="fr-FR" b="0" i="0" u="none" strike="noStrike" cap="none" normalizeH="0" baseline="0" dirty="0">
                <a:ln>
                  <a:noFill/>
                </a:ln>
                <a:solidFill>
                  <a:schemeClr val="tx1"/>
                </a:solidFill>
                <a:effectLst/>
                <a:latin typeface="+mj-lt"/>
              </a:rPr>
              <a:t>          - Réduire le nombre de variables.</a:t>
            </a:r>
          </a:p>
          <a:p>
            <a:pPr marL="0" marR="0" lvl="0" indent="0" algn="l" defTabSz="914400" rtl="0" eaLnBrk="0" fontAlgn="base" latinLnBrk="0" hangingPunct="0">
              <a:lnSpc>
                <a:spcPct val="100000"/>
              </a:lnSpc>
              <a:spcBef>
                <a:spcPct val="0"/>
              </a:spcBef>
              <a:spcAft>
                <a:spcPct val="0"/>
              </a:spcAft>
              <a:buClrTx/>
              <a:buSzTx/>
              <a:buNone/>
              <a:tabLst/>
            </a:pPr>
            <a:r>
              <a:rPr kumimoji="0" lang="fr-FR" altLang="fr-FR" b="0" i="0" u="none" strike="noStrike" cap="none" normalizeH="0" baseline="0" dirty="0">
                <a:ln>
                  <a:noFill/>
                </a:ln>
                <a:solidFill>
                  <a:schemeClr val="tx1"/>
                </a:solidFill>
                <a:effectLst/>
                <a:latin typeface="+mj-lt"/>
              </a:rPr>
              <a:t>                - Identifier les relations entre les variables.</a:t>
            </a:r>
          </a:p>
          <a:p>
            <a:pPr marR="0" lvl="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mj-lt"/>
              </a:rPr>
              <a:t>Principes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mj-lt"/>
            </a:endParaRPr>
          </a:p>
          <a:p>
            <a:pPr lvl="0" eaLnBrk="0" fontAlgn="base" hangingPunct="0">
              <a:lnSpc>
                <a:spcPct val="100000"/>
              </a:lnSpc>
              <a:spcBef>
                <a:spcPct val="0"/>
              </a:spcBef>
              <a:spcAft>
                <a:spcPct val="0"/>
              </a:spcAft>
              <a:buFontTx/>
              <a:buChar char="-"/>
            </a:pPr>
            <a:r>
              <a:rPr kumimoji="0" lang="fr-FR" altLang="fr-FR" b="1" i="0" u="none" strike="noStrike" cap="none" normalizeH="0" baseline="0" dirty="0">
                <a:ln>
                  <a:noFill/>
                </a:ln>
                <a:solidFill>
                  <a:schemeClr val="tx1"/>
                </a:solidFill>
                <a:effectLst/>
                <a:latin typeface="+mj-lt"/>
              </a:rPr>
              <a:t>Standardisation :</a:t>
            </a:r>
            <a:r>
              <a:rPr kumimoji="0" lang="fr-FR" altLang="fr-FR" b="0" i="0" u="none" strike="noStrike" cap="none" normalizeH="0" baseline="0" dirty="0">
                <a:ln>
                  <a:noFill/>
                </a:ln>
                <a:solidFill>
                  <a:schemeClr val="tx1"/>
                </a:solidFill>
                <a:effectLst/>
                <a:latin typeface="+mj-lt"/>
              </a:rPr>
              <a:t> Centrage et réduction des données pour une moyenne le plus proche</a:t>
            </a:r>
            <a:r>
              <a:rPr kumimoji="0" lang="fr-FR" altLang="fr-FR" b="0" i="0" u="none" strike="noStrike" cap="none" normalizeH="0" dirty="0">
                <a:ln>
                  <a:noFill/>
                </a:ln>
                <a:solidFill>
                  <a:schemeClr val="tx1"/>
                </a:solidFill>
                <a:effectLst/>
                <a:latin typeface="+mj-lt"/>
              </a:rPr>
              <a:t> possible </a:t>
            </a:r>
            <a:r>
              <a:rPr kumimoji="0" lang="fr-FR" altLang="fr-FR" b="0" i="0" u="none" strike="noStrike" cap="none" normalizeH="0" baseline="0" dirty="0">
                <a:ln>
                  <a:noFill/>
                </a:ln>
                <a:solidFill>
                  <a:schemeClr val="tx1"/>
                </a:solidFill>
                <a:effectLst/>
                <a:latin typeface="+mj-lt"/>
              </a:rPr>
              <a:t>de 0 et un écart-type </a:t>
            </a:r>
            <a:r>
              <a:rPr lang="fr-FR" altLang="fr-FR" dirty="0">
                <a:latin typeface="+mj-lt"/>
              </a:rPr>
              <a:t>le plus proche possible </a:t>
            </a:r>
            <a:r>
              <a:rPr kumimoji="0" lang="fr-FR" altLang="fr-FR" b="0" i="0" u="none" strike="noStrike" cap="none" normalizeH="0" baseline="0" dirty="0">
                <a:ln>
                  <a:noFill/>
                </a:ln>
                <a:solidFill>
                  <a:schemeClr val="tx1"/>
                </a:solidFill>
                <a:effectLst/>
                <a:latin typeface="+mj-lt"/>
              </a:rPr>
              <a:t>de 1.</a:t>
            </a:r>
          </a:p>
          <a:p>
            <a:pPr marL="0" marR="0" lvl="0" indent="0" algn="l" defTabSz="914400" rtl="0" eaLnBrk="0" fontAlgn="base" latinLnBrk="0" hangingPunct="0">
              <a:lnSpc>
                <a:spcPct val="100000"/>
              </a:lnSpc>
              <a:spcBef>
                <a:spcPct val="0"/>
              </a:spcBef>
              <a:spcAft>
                <a:spcPct val="0"/>
              </a:spcAft>
              <a:buClrTx/>
              <a:buSzTx/>
              <a:buNone/>
              <a:tabLst/>
            </a:pPr>
            <a:endParaRPr kumimoji="0" lang="fr-FR" altLang="fr-FR" b="0" i="0" u="none" strike="noStrike" cap="none" normalizeH="0" baseline="0" dirty="0">
              <a:ln>
                <a:noFill/>
              </a:ln>
              <a:solidFill>
                <a:schemeClr val="tx1"/>
              </a:solidFill>
              <a:effectLst/>
              <a:latin typeface="+mj-lt"/>
            </a:endParaRPr>
          </a:p>
          <a:p>
            <a:pPr marR="0" lvl="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mj-lt"/>
              </a:rPr>
              <a:t>Transformation :</a:t>
            </a:r>
            <a:r>
              <a:rPr kumimoji="0" lang="fr-FR" altLang="fr-FR" b="0" i="0" u="none" strike="noStrike" cap="none" normalizeH="0" baseline="0" dirty="0">
                <a:ln>
                  <a:noFill/>
                </a:ln>
                <a:solidFill>
                  <a:schemeClr val="tx1"/>
                </a:solidFill>
                <a:effectLst/>
                <a:latin typeface="+mj-lt"/>
              </a:rPr>
              <a:t> Variables standardisées transformées en composantes principales.</a:t>
            </a:r>
          </a:p>
          <a:p>
            <a:pPr marR="0" lvl="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mj-lt"/>
            </a:endParaRPr>
          </a:p>
          <a:p>
            <a:pPr marR="0" lvl="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mj-lt"/>
              </a:rPr>
              <a:t>Composantes Principales :</a:t>
            </a:r>
            <a:r>
              <a:rPr kumimoji="0" lang="fr-FR" altLang="fr-FR" b="0" i="0" u="none" strike="noStrike" cap="none" normalizeH="0" baseline="0" dirty="0">
                <a:ln>
                  <a:noFill/>
                </a:ln>
                <a:solidFill>
                  <a:schemeClr val="tx1"/>
                </a:solidFill>
                <a:effectLst/>
                <a:latin typeface="+mj-lt"/>
              </a:rPr>
              <a:t> Voir combien de composantes expliquent la plus grande partie de la variance totale.</a:t>
            </a:r>
          </a:p>
          <a:p>
            <a:pPr marR="0" lvl="0" algn="l" defTabSz="914400" rtl="0" eaLnBrk="0" fontAlgn="base" latinLnBrk="0" hangingPunct="0">
              <a:lnSpc>
                <a:spcPct val="100000"/>
              </a:lnSpc>
              <a:spcBef>
                <a:spcPct val="0"/>
              </a:spcBef>
              <a:spcAft>
                <a:spcPct val="0"/>
              </a:spcAft>
              <a:buClrTx/>
              <a:buSzTx/>
              <a:buFontTx/>
              <a:buChar char="-"/>
              <a:tabLst/>
            </a:pPr>
            <a:endParaRPr lang="fr-FR" altLang="fr-FR" dirty="0">
              <a:latin typeface="+mj-lt"/>
            </a:endParaRPr>
          </a:p>
          <a:p>
            <a:pPr marR="0" lvl="0" algn="l" defTabSz="914400" rtl="0" eaLnBrk="0" fontAlgn="base" latinLnBrk="0" hangingPunct="0">
              <a:lnSpc>
                <a:spcPct val="100000"/>
              </a:lnSpc>
              <a:spcBef>
                <a:spcPct val="0"/>
              </a:spcBef>
              <a:spcAft>
                <a:spcPct val="0"/>
              </a:spcAft>
              <a:buClrTx/>
              <a:buSzTx/>
              <a:buFontTx/>
              <a:buChar char="-"/>
              <a:tabLst/>
            </a:pPr>
            <a:r>
              <a:rPr lang="fr-FR" dirty="0">
                <a:latin typeface="+mj-lt"/>
              </a:rPr>
              <a:t>% de la variance en fonction du nombre de composante (cumul)</a:t>
            </a:r>
            <a:endParaRPr kumimoji="0" lang="fr-FR" altLang="fr-FR" b="0" i="0" u="none" strike="noStrike" cap="none" normalizeH="0" baseline="0" dirty="0">
              <a:ln>
                <a:noFill/>
              </a:ln>
              <a:solidFill>
                <a:schemeClr val="tx1"/>
              </a:solidFill>
              <a:effectLst/>
              <a:latin typeface="+mj-lt"/>
            </a:endParaRPr>
          </a:p>
          <a:p>
            <a:endParaRPr lang="fr-FR" sz="2100" b="1" dirty="0">
              <a:latin typeface="+mj-lt"/>
            </a:endParaRPr>
          </a:p>
        </p:txBody>
      </p:sp>
      <p:sp>
        <p:nvSpPr>
          <p:cNvPr id="8" name="ZoneTexte 7">
            <a:extLst>
              <a:ext uri="{FF2B5EF4-FFF2-40B4-BE49-F238E27FC236}">
                <a16:creationId xmlns:a16="http://schemas.microsoft.com/office/drawing/2014/main" id="{47BF5784-FFD1-8E6E-80A4-E8843B9F8B35}"/>
              </a:ext>
            </a:extLst>
          </p:cNvPr>
          <p:cNvSpPr txBox="1"/>
          <p:nvPr/>
        </p:nvSpPr>
        <p:spPr>
          <a:xfrm>
            <a:off x="272144" y="818221"/>
            <a:ext cx="2209799" cy="400110"/>
          </a:xfrm>
          <a:prstGeom prst="rect">
            <a:avLst/>
          </a:prstGeom>
          <a:noFill/>
        </p:spPr>
        <p:txBody>
          <a:bodyPr wrap="square" rtlCol="0">
            <a:spAutoFit/>
          </a:bodyPr>
          <a:lstStyle/>
          <a:p>
            <a:r>
              <a:rPr lang="fr-FR" sz="2000" b="1" u="sng" dirty="0">
                <a:latin typeface="+mj-lt"/>
              </a:rPr>
              <a:t>ACP</a:t>
            </a:r>
          </a:p>
        </p:txBody>
      </p:sp>
      <p:pic>
        <p:nvPicPr>
          <p:cNvPr id="20" name="Image 19">
            <a:extLst>
              <a:ext uri="{FF2B5EF4-FFF2-40B4-BE49-F238E27FC236}">
                <a16:creationId xmlns:a16="http://schemas.microsoft.com/office/drawing/2014/main" id="{907478D2-E106-78A5-A702-A58BDBC4F298}"/>
              </a:ext>
            </a:extLst>
          </p:cNvPr>
          <p:cNvPicPr>
            <a:picLocks noChangeAspect="1"/>
          </p:cNvPicPr>
          <p:nvPr/>
        </p:nvPicPr>
        <p:blipFill>
          <a:blip r:embed="rId2"/>
          <a:stretch>
            <a:fillRect/>
          </a:stretch>
        </p:blipFill>
        <p:spPr>
          <a:xfrm>
            <a:off x="587830" y="5780607"/>
            <a:ext cx="4226755" cy="714475"/>
          </a:xfrm>
          <a:prstGeom prst="rect">
            <a:avLst/>
          </a:prstGeom>
        </p:spPr>
      </p:pic>
      <p:sp>
        <p:nvSpPr>
          <p:cNvPr id="26" name="ZoneTexte 25">
            <a:extLst>
              <a:ext uri="{FF2B5EF4-FFF2-40B4-BE49-F238E27FC236}">
                <a16:creationId xmlns:a16="http://schemas.microsoft.com/office/drawing/2014/main" id="{5B20A9A9-5783-7E18-8684-41DE193C47AB}"/>
              </a:ext>
            </a:extLst>
          </p:cNvPr>
          <p:cNvSpPr txBox="1"/>
          <p:nvPr/>
        </p:nvSpPr>
        <p:spPr>
          <a:xfrm>
            <a:off x="5124446" y="2707794"/>
            <a:ext cx="5815695" cy="369332"/>
          </a:xfrm>
          <a:prstGeom prst="rect">
            <a:avLst/>
          </a:prstGeom>
          <a:noFill/>
        </p:spPr>
        <p:txBody>
          <a:bodyPr wrap="square" rtlCol="0">
            <a:spAutoFit/>
          </a:bodyPr>
          <a:lstStyle>
            <a:defPPr>
              <a:defRPr lang="fr-FR"/>
            </a:defPPr>
            <a:lvl1pPr marL="285750" indent="-285750">
              <a:buFont typeface="Arial" panose="020B0604020202020204" pitchFamily="34" charset="0"/>
              <a:buChar char="•"/>
              <a:defRPr sz="2000">
                <a:latin typeface="+mj-lt"/>
              </a:defRPr>
            </a:lvl1pPr>
          </a:lstStyle>
          <a:p>
            <a:pPr marL="0" indent="0">
              <a:buNone/>
            </a:pPr>
            <a:r>
              <a:rPr lang="fr-FR" sz="1800" i="1" dirty="0"/>
              <a:t>A noter que certaines variables sont supprimées pour faire l’ACP.</a:t>
            </a:r>
          </a:p>
        </p:txBody>
      </p:sp>
      <p:cxnSp>
        <p:nvCxnSpPr>
          <p:cNvPr id="6" name="Connecteur droit 5">
            <a:extLst>
              <a:ext uri="{FF2B5EF4-FFF2-40B4-BE49-F238E27FC236}">
                <a16:creationId xmlns:a16="http://schemas.microsoft.com/office/drawing/2014/main" id="{7769A99F-09E6-78F5-B37A-64F720A30522}"/>
              </a:ext>
            </a:extLst>
          </p:cNvPr>
          <p:cNvCxnSpPr/>
          <p:nvPr/>
        </p:nvCxnSpPr>
        <p:spPr>
          <a:xfrm>
            <a:off x="4909457" y="2427514"/>
            <a:ext cx="0" cy="10014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157642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
                                            <p:txEl>
                                              <p:pRg st="17" end="17"/>
                                            </p:txEl>
                                          </p:spTgt>
                                        </p:tgtEl>
                                        <p:attrNameLst>
                                          <p:attrName>style.visibility</p:attrName>
                                        </p:attrNameLst>
                                      </p:cBhvr>
                                      <p:to>
                                        <p:strVal val="visible"/>
                                      </p:to>
                                    </p:set>
                                  </p:childTnLst>
                                </p:cTn>
                              </p:par>
                              <p:par>
                                <p:cTn id="53" presetID="10"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D9C6C6"/>
            </a:gs>
            <a:gs pos="0">
              <a:srgbClr val="D5C5C5"/>
            </a:gs>
            <a:gs pos="100000">
              <a:srgbClr val="CEC3C3"/>
            </a:gs>
            <a:gs pos="52000">
              <a:schemeClr val="bg1">
                <a:lumMod val="75000"/>
              </a:schemeClr>
            </a:gs>
            <a:gs pos="100000">
              <a:schemeClr val="accent1">
                <a:lumMod val="45000"/>
                <a:lumOff val="55000"/>
              </a:schemeClr>
            </a:gs>
            <a:gs pos="100000">
              <a:schemeClr val="accent1">
                <a:lumMod val="45000"/>
                <a:lumOff val="55000"/>
              </a:schemeClr>
            </a:gs>
            <a:gs pos="85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D9763A-5914-F7FD-66E8-CC51C464A5B9}"/>
              </a:ext>
            </a:extLst>
          </p:cNvPr>
          <p:cNvSpPr>
            <a:spLocks noGrp="1"/>
          </p:cNvSpPr>
          <p:nvPr>
            <p:ph type="title"/>
          </p:nvPr>
        </p:nvSpPr>
        <p:spPr>
          <a:xfrm>
            <a:off x="931962" y="190123"/>
            <a:ext cx="10328076" cy="746425"/>
          </a:xfrm>
        </p:spPr>
        <p:txBody>
          <a:bodyPr>
            <a:normAutofit fontScale="90000"/>
          </a:bodyPr>
          <a:lstStyle/>
          <a:p>
            <a:r>
              <a:rPr lang="fr-FR" dirty="0"/>
              <a:t>Combien de composantes cherchons nous ?</a:t>
            </a:r>
          </a:p>
        </p:txBody>
      </p:sp>
      <p:pic>
        <p:nvPicPr>
          <p:cNvPr id="6" name="Espace réservé du contenu 5">
            <a:extLst>
              <a:ext uri="{FF2B5EF4-FFF2-40B4-BE49-F238E27FC236}">
                <a16:creationId xmlns:a16="http://schemas.microsoft.com/office/drawing/2014/main" id="{32EC1F86-CD09-C124-0933-D8FD35EBE5AE}"/>
              </a:ext>
            </a:extLst>
          </p:cNvPr>
          <p:cNvPicPr>
            <a:picLocks noGrp="1" noChangeAspect="1"/>
          </p:cNvPicPr>
          <p:nvPr>
            <p:ph idx="1"/>
          </p:nvPr>
        </p:nvPicPr>
        <p:blipFill>
          <a:blip r:embed="rId2"/>
          <a:stretch>
            <a:fillRect/>
          </a:stretch>
        </p:blipFill>
        <p:spPr>
          <a:xfrm>
            <a:off x="174170" y="2109728"/>
            <a:ext cx="4421939" cy="3357765"/>
          </a:xfrm>
        </p:spPr>
      </p:pic>
      <p:sp>
        <p:nvSpPr>
          <p:cNvPr id="4" name="Espace réservé du numéro de diapositive 3">
            <a:extLst>
              <a:ext uri="{FF2B5EF4-FFF2-40B4-BE49-F238E27FC236}">
                <a16:creationId xmlns:a16="http://schemas.microsoft.com/office/drawing/2014/main" id="{4397C43E-8E30-BC28-8524-958C93C89035}"/>
              </a:ext>
            </a:extLst>
          </p:cNvPr>
          <p:cNvSpPr>
            <a:spLocks noGrp="1"/>
          </p:cNvSpPr>
          <p:nvPr>
            <p:ph type="sldNum" sz="quarter" idx="12"/>
          </p:nvPr>
        </p:nvSpPr>
        <p:spPr>
          <a:xfrm>
            <a:off x="11442553" y="6439108"/>
            <a:ext cx="619125" cy="365125"/>
          </a:xfrm>
        </p:spPr>
        <p:txBody>
          <a:bodyPr/>
          <a:lstStyle/>
          <a:p>
            <a:fld id="{1B8B3671-A306-4A69-8480-FA9BE839245D}" type="slidenum">
              <a:rPr lang="en-US" smtClean="0"/>
              <a:t>6</a:t>
            </a:fld>
            <a:endParaRPr lang="en-US" dirty="0"/>
          </a:p>
        </p:txBody>
      </p:sp>
      <p:sp>
        <p:nvSpPr>
          <p:cNvPr id="11" name="Espace réservé du contenu 2">
            <a:extLst>
              <a:ext uri="{FF2B5EF4-FFF2-40B4-BE49-F238E27FC236}">
                <a16:creationId xmlns:a16="http://schemas.microsoft.com/office/drawing/2014/main" id="{A92F9003-FA0C-D46A-4FC3-6AFEB48E1BAE}"/>
              </a:ext>
            </a:extLst>
          </p:cNvPr>
          <p:cNvSpPr txBox="1">
            <a:spLocks/>
          </p:cNvSpPr>
          <p:nvPr/>
        </p:nvSpPr>
        <p:spPr>
          <a:xfrm>
            <a:off x="4789714" y="2503949"/>
            <a:ext cx="7402286" cy="335776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75488"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94944"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5214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100" b="1" dirty="0">
                <a:latin typeface="+mj-lt"/>
              </a:rPr>
              <a:t>En </a:t>
            </a:r>
            <a:r>
              <a:rPr lang="fr-FR" sz="2100" b="1" dirty="0">
                <a:solidFill>
                  <a:srgbClr val="0070C0"/>
                </a:solidFill>
                <a:latin typeface="+mj-lt"/>
              </a:rPr>
              <a:t>bleu</a:t>
            </a:r>
            <a:r>
              <a:rPr lang="fr-FR" sz="2100" b="1" dirty="0">
                <a:latin typeface="+mj-lt"/>
              </a:rPr>
              <a:t>, nous avons la variance de chaque composante.</a:t>
            </a:r>
          </a:p>
          <a:p>
            <a:r>
              <a:rPr lang="fr-FR" sz="2100" b="1" dirty="0">
                <a:latin typeface="+mj-lt"/>
              </a:rPr>
              <a:t>En </a:t>
            </a:r>
            <a:r>
              <a:rPr lang="fr-FR" sz="2100" b="1" dirty="0">
                <a:solidFill>
                  <a:srgbClr val="FF0000"/>
                </a:solidFill>
                <a:latin typeface="+mj-lt"/>
              </a:rPr>
              <a:t>rouge</a:t>
            </a:r>
            <a:r>
              <a:rPr lang="fr-FR" sz="2100" b="1" dirty="0">
                <a:latin typeface="+mj-lt"/>
              </a:rPr>
              <a:t>, nous avons la variance cumulée (</a:t>
            </a:r>
            <a:r>
              <a:rPr lang="fr-FR" sz="2100" b="1" dirty="0" err="1">
                <a:latin typeface="+mj-lt"/>
              </a:rPr>
              <a:t>scree</a:t>
            </a:r>
            <a:r>
              <a:rPr lang="fr-FR" sz="2100" b="1" dirty="0">
                <a:latin typeface="+mj-lt"/>
              </a:rPr>
              <a:t> cum).</a:t>
            </a:r>
          </a:p>
          <a:p>
            <a:pPr marL="0" indent="0">
              <a:buNone/>
            </a:pPr>
            <a:r>
              <a:rPr lang="fr-FR" sz="2100" dirty="0">
                <a:latin typeface="+mj-lt"/>
              </a:rPr>
              <a:t>On remarque que 40% de la variance est expliquée par la 1ere composante et 97 % avec les 8 premières composantes.</a:t>
            </a:r>
          </a:p>
          <a:p>
            <a:pPr marL="0" indent="0">
              <a:buNone/>
            </a:pPr>
            <a:endParaRPr lang="fr-FR" sz="2100" dirty="0">
              <a:latin typeface="+mj-lt"/>
            </a:endParaRPr>
          </a:p>
          <a:p>
            <a:pPr marL="0" indent="0">
              <a:buNone/>
            </a:pPr>
            <a:endParaRPr lang="fr-FR" sz="2100" dirty="0">
              <a:latin typeface="+mj-lt"/>
            </a:endParaRPr>
          </a:p>
          <a:p>
            <a:r>
              <a:rPr lang="fr-FR" sz="2100" b="1" dirty="0">
                <a:latin typeface="+mj-lt"/>
              </a:rPr>
              <a:t>Le coude se présente à 8 composantes.</a:t>
            </a:r>
          </a:p>
        </p:txBody>
      </p:sp>
      <p:pic>
        <p:nvPicPr>
          <p:cNvPr id="3" name="Image 2">
            <a:extLst>
              <a:ext uri="{FF2B5EF4-FFF2-40B4-BE49-F238E27FC236}">
                <a16:creationId xmlns:a16="http://schemas.microsoft.com/office/drawing/2014/main" id="{3949BF76-E72F-6FAA-818E-7F7D48A1E25F}"/>
              </a:ext>
            </a:extLst>
          </p:cNvPr>
          <p:cNvPicPr>
            <a:picLocks noChangeAspect="1"/>
          </p:cNvPicPr>
          <p:nvPr/>
        </p:nvPicPr>
        <p:blipFill>
          <a:blip r:embed="rId3"/>
          <a:stretch>
            <a:fillRect/>
          </a:stretch>
        </p:blipFill>
        <p:spPr>
          <a:xfrm>
            <a:off x="5954485" y="4312485"/>
            <a:ext cx="4226755" cy="714475"/>
          </a:xfrm>
          <a:prstGeom prst="rect">
            <a:avLst/>
          </a:prstGeom>
        </p:spPr>
      </p:pic>
    </p:spTree>
    <p:extLst>
      <p:ext uri="{BB962C8B-B14F-4D97-AF65-F5344CB8AC3E}">
        <p14:creationId xmlns:p14="http://schemas.microsoft.com/office/powerpoint/2010/main" val="34902846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D9C6C6"/>
            </a:gs>
            <a:gs pos="0">
              <a:srgbClr val="D5C5C5"/>
            </a:gs>
            <a:gs pos="100000">
              <a:srgbClr val="CEC3C3"/>
            </a:gs>
            <a:gs pos="52000">
              <a:schemeClr val="bg1">
                <a:lumMod val="75000"/>
              </a:schemeClr>
            </a:gs>
            <a:gs pos="100000">
              <a:schemeClr val="accent1">
                <a:lumMod val="45000"/>
                <a:lumOff val="55000"/>
              </a:schemeClr>
            </a:gs>
            <a:gs pos="100000">
              <a:schemeClr val="accent1">
                <a:lumMod val="45000"/>
                <a:lumOff val="55000"/>
              </a:schemeClr>
            </a:gs>
            <a:gs pos="85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B479FC-5788-618F-4B07-AF4D07253C4F}"/>
              </a:ext>
            </a:extLst>
          </p:cNvPr>
          <p:cNvSpPr>
            <a:spLocks noGrp="1"/>
          </p:cNvSpPr>
          <p:nvPr>
            <p:ph type="title"/>
          </p:nvPr>
        </p:nvSpPr>
        <p:spPr>
          <a:xfrm>
            <a:off x="2982241" y="138343"/>
            <a:ext cx="6433902" cy="491443"/>
          </a:xfrm>
        </p:spPr>
        <p:txBody>
          <a:bodyPr>
            <a:normAutofit fontScale="90000"/>
          </a:bodyPr>
          <a:lstStyle/>
          <a:p>
            <a:pPr algn="ctr"/>
            <a:r>
              <a:rPr lang="fr-FR" dirty="0">
                <a:effectLst>
                  <a:outerShdw blurRad="38100" dist="38100" dir="2700000" algn="tl">
                    <a:srgbClr val="000000">
                      <a:alpha val="43137"/>
                    </a:srgbClr>
                  </a:outerShdw>
                </a:effectLst>
              </a:rPr>
              <a:t>Cercle des corrélations </a:t>
            </a:r>
          </a:p>
        </p:txBody>
      </p:sp>
      <p:sp>
        <p:nvSpPr>
          <p:cNvPr id="4" name="Espace réservé du numéro de diapositive 3">
            <a:extLst>
              <a:ext uri="{FF2B5EF4-FFF2-40B4-BE49-F238E27FC236}">
                <a16:creationId xmlns:a16="http://schemas.microsoft.com/office/drawing/2014/main" id="{49D05D2F-36B2-8C7D-AED8-305088762B81}"/>
              </a:ext>
            </a:extLst>
          </p:cNvPr>
          <p:cNvSpPr>
            <a:spLocks noGrp="1"/>
          </p:cNvSpPr>
          <p:nvPr>
            <p:ph type="sldNum" sz="quarter" idx="12"/>
          </p:nvPr>
        </p:nvSpPr>
        <p:spPr>
          <a:xfrm>
            <a:off x="11442247" y="6492875"/>
            <a:ext cx="619125" cy="365125"/>
          </a:xfrm>
        </p:spPr>
        <p:txBody>
          <a:bodyPr/>
          <a:lstStyle/>
          <a:p>
            <a:fld id="{1B8B3671-A306-4A69-8480-FA9BE839245D}" type="slidenum">
              <a:rPr lang="en-US" smtClean="0"/>
              <a:t>7</a:t>
            </a:fld>
            <a:endParaRPr lang="en-US"/>
          </a:p>
        </p:txBody>
      </p:sp>
      <p:pic>
        <p:nvPicPr>
          <p:cNvPr id="6" name="Image 5">
            <a:extLst>
              <a:ext uri="{FF2B5EF4-FFF2-40B4-BE49-F238E27FC236}">
                <a16:creationId xmlns:a16="http://schemas.microsoft.com/office/drawing/2014/main" id="{8C6174AF-8F00-435E-0F3A-8AC2A5754294}"/>
              </a:ext>
            </a:extLst>
          </p:cNvPr>
          <p:cNvPicPr>
            <a:picLocks noChangeAspect="1"/>
          </p:cNvPicPr>
          <p:nvPr/>
        </p:nvPicPr>
        <p:blipFill>
          <a:blip r:embed="rId2"/>
          <a:stretch>
            <a:fillRect/>
          </a:stretch>
        </p:blipFill>
        <p:spPr>
          <a:xfrm>
            <a:off x="294563" y="915218"/>
            <a:ext cx="5903363" cy="4134744"/>
          </a:xfrm>
          <a:prstGeom prst="rect">
            <a:avLst/>
          </a:prstGeom>
        </p:spPr>
      </p:pic>
      <p:sp>
        <p:nvSpPr>
          <p:cNvPr id="11" name="Espace réservé du contenu 2">
            <a:extLst>
              <a:ext uri="{FF2B5EF4-FFF2-40B4-BE49-F238E27FC236}">
                <a16:creationId xmlns:a16="http://schemas.microsoft.com/office/drawing/2014/main" id="{2931E5D6-69D9-26DE-7E33-4027D0BF70FD}"/>
              </a:ext>
            </a:extLst>
          </p:cNvPr>
          <p:cNvSpPr txBox="1">
            <a:spLocks/>
          </p:cNvSpPr>
          <p:nvPr/>
        </p:nvSpPr>
        <p:spPr>
          <a:xfrm>
            <a:off x="6585857" y="916227"/>
            <a:ext cx="5311580" cy="4265372"/>
          </a:xfrm>
          <a:prstGeom prst="rect">
            <a:avLst/>
          </a:prstGeom>
          <a:noFill/>
          <a:ln cap="rnd">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ln>
          <a:effectLst>
            <a:outerShdw blurRad="63500" sx="102000" sy="102000" algn="ctr" rotWithShape="0">
              <a:prstClr val="black">
                <a:alpha val="40000"/>
              </a:prstClr>
            </a:outerShdw>
          </a:effectLst>
          <a:scene3d>
            <a:camera prst="orthographicFront"/>
            <a:lightRig rig="threePt" dir="t"/>
          </a:scene3d>
          <a:sp3d>
            <a:bevelT/>
          </a:sp3d>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75488"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94944"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5214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b="1" dirty="0">
                <a:latin typeface="+mj-lt"/>
              </a:rPr>
              <a:t>Le cercle des corrélations permet : </a:t>
            </a:r>
          </a:p>
          <a:p>
            <a:pPr>
              <a:buFont typeface="Arial" panose="020B0604020202020204" pitchFamily="34" charset="0"/>
              <a:buChar char="•"/>
            </a:pPr>
            <a:r>
              <a:rPr lang="fr-FR" b="1" dirty="0">
                <a:latin typeface="+mj-lt"/>
              </a:rPr>
              <a:t>L’interprétation des Axes :</a:t>
            </a:r>
            <a:endParaRPr lang="fr-FR" dirty="0">
              <a:latin typeface="+mj-lt"/>
            </a:endParaRPr>
          </a:p>
          <a:p>
            <a:pPr marL="742950" lvl="1" indent="-285750">
              <a:buFont typeface="Arial" panose="020B0604020202020204" pitchFamily="34" charset="0"/>
              <a:buChar char="•"/>
            </a:pPr>
            <a:r>
              <a:rPr lang="fr-FR" dirty="0">
                <a:latin typeface="+mj-lt"/>
              </a:rPr>
              <a:t>Axes interprétés via les variables les mieux projetées.</a:t>
            </a:r>
          </a:p>
          <a:p>
            <a:pPr>
              <a:buFont typeface="Arial" panose="020B0604020202020204" pitchFamily="34" charset="0"/>
              <a:buChar char="•"/>
            </a:pPr>
            <a:r>
              <a:rPr lang="fr-FR" b="1" dirty="0">
                <a:latin typeface="+mj-lt"/>
              </a:rPr>
              <a:t>Exemple d'Interprétation :</a:t>
            </a:r>
            <a:endParaRPr lang="fr-FR" dirty="0">
              <a:latin typeface="+mj-lt"/>
            </a:endParaRPr>
          </a:p>
          <a:p>
            <a:pPr marL="742950" lvl="1" indent="-285750">
              <a:buFont typeface="Arial" panose="020B0604020202020204" pitchFamily="34" charset="0"/>
              <a:buChar char="•"/>
            </a:pPr>
            <a:r>
              <a:rPr lang="fr-FR" b="1" dirty="0">
                <a:latin typeface="+mj-lt"/>
              </a:rPr>
              <a:t>Nombre de personnes sous-alimentées :</a:t>
            </a:r>
            <a:endParaRPr lang="fr-FR" dirty="0">
              <a:latin typeface="+mj-lt"/>
            </a:endParaRPr>
          </a:p>
          <a:p>
            <a:pPr marL="1143000" lvl="2" indent="-228600">
              <a:buFont typeface="Arial" panose="020B0604020202020204" pitchFamily="34" charset="0"/>
              <a:buChar char="•"/>
            </a:pPr>
            <a:r>
              <a:rPr lang="fr-FR" sz="1600" dirty="0">
                <a:latin typeface="+mj-lt"/>
              </a:rPr>
              <a:t>Plus corrélée à l'axe F2.</a:t>
            </a:r>
          </a:p>
          <a:p>
            <a:pPr marL="742950" lvl="1" indent="-285750">
              <a:buFont typeface="Arial" panose="020B0604020202020204" pitchFamily="34" charset="0"/>
              <a:buChar char="•"/>
            </a:pPr>
            <a:r>
              <a:rPr lang="fr-FR" b="1" dirty="0">
                <a:latin typeface="+mj-lt"/>
              </a:rPr>
              <a:t>Stabilité politique :</a:t>
            </a:r>
            <a:endParaRPr lang="fr-FR" dirty="0">
              <a:latin typeface="+mj-lt"/>
            </a:endParaRPr>
          </a:p>
          <a:p>
            <a:pPr marL="1143000" lvl="2" indent="-228600">
              <a:buFont typeface="Arial" panose="020B0604020202020204" pitchFamily="34" charset="0"/>
              <a:buChar char="•"/>
            </a:pPr>
            <a:r>
              <a:rPr lang="fr-FR" sz="1600" dirty="0">
                <a:latin typeface="+mj-lt"/>
              </a:rPr>
              <a:t>Corrélée négativement à l'axe F2, opposée à la sous-alimentation.</a:t>
            </a:r>
          </a:p>
          <a:p>
            <a:pPr>
              <a:buFont typeface="Arial" panose="020B0604020202020204" pitchFamily="34" charset="0"/>
              <a:buChar char="•"/>
            </a:pPr>
            <a:r>
              <a:rPr lang="fr-FR" b="1" dirty="0">
                <a:latin typeface="+mj-lt"/>
              </a:rPr>
              <a:t>Composantes Principales :</a:t>
            </a:r>
            <a:endParaRPr lang="fr-FR" dirty="0">
              <a:latin typeface="+mj-lt"/>
            </a:endParaRPr>
          </a:p>
          <a:p>
            <a:pPr marL="742950" lvl="1" indent="-285750">
              <a:buFont typeface="Arial" panose="020B0604020202020204" pitchFamily="34" charset="0"/>
              <a:buChar char="•"/>
            </a:pPr>
            <a:r>
              <a:rPr lang="fr-FR" b="1" dirty="0">
                <a:latin typeface="+mj-lt"/>
              </a:rPr>
              <a:t>Axe F1 :</a:t>
            </a:r>
            <a:r>
              <a:rPr lang="fr-FR" dirty="0">
                <a:latin typeface="+mj-lt"/>
              </a:rPr>
              <a:t> Représente 41,2% de la variance totale.</a:t>
            </a:r>
          </a:p>
          <a:p>
            <a:pPr marL="742950" lvl="1" indent="-285750">
              <a:buFont typeface="Arial" panose="020B0604020202020204" pitchFamily="34" charset="0"/>
              <a:buChar char="•"/>
            </a:pPr>
            <a:r>
              <a:rPr lang="fr-FR" b="1" dirty="0">
                <a:latin typeface="+mj-lt"/>
              </a:rPr>
              <a:t>Axe F2 :</a:t>
            </a:r>
            <a:r>
              <a:rPr lang="fr-FR" dirty="0">
                <a:latin typeface="+mj-lt"/>
              </a:rPr>
              <a:t> Représente 13,4% de la variance totale</a:t>
            </a:r>
            <a:r>
              <a:rPr lang="fr-FR" dirty="0"/>
              <a:t>.</a:t>
            </a:r>
          </a:p>
        </p:txBody>
      </p:sp>
      <p:sp>
        <p:nvSpPr>
          <p:cNvPr id="3" name="ZoneTexte 2">
            <a:extLst>
              <a:ext uri="{FF2B5EF4-FFF2-40B4-BE49-F238E27FC236}">
                <a16:creationId xmlns:a16="http://schemas.microsoft.com/office/drawing/2014/main" id="{8D29E695-0B6F-F139-4E06-198537648E46}"/>
              </a:ext>
            </a:extLst>
          </p:cNvPr>
          <p:cNvSpPr txBox="1"/>
          <p:nvPr/>
        </p:nvSpPr>
        <p:spPr>
          <a:xfrm>
            <a:off x="130628" y="5181599"/>
            <a:ext cx="11038115" cy="1908215"/>
          </a:xfrm>
          <a:prstGeom prst="rect">
            <a:avLst/>
          </a:prstGeom>
          <a:noFill/>
        </p:spPr>
        <p:txBody>
          <a:bodyPr wrap="square" rtlCol="0">
            <a:spAutoFit/>
          </a:bodyPr>
          <a:lstStyle/>
          <a:p>
            <a:r>
              <a:rPr lang="fr-FR" sz="1800" b="1" dirty="0">
                <a:latin typeface="+mj-lt"/>
              </a:rPr>
              <a:t>On peut attribuer un « thème » à nos axes.</a:t>
            </a:r>
          </a:p>
          <a:p>
            <a:endParaRPr lang="fr-FR" sz="1800" b="1" dirty="0">
              <a:latin typeface="+mj-lt"/>
            </a:endParaRPr>
          </a:p>
          <a:p>
            <a:pPr marL="0" indent="0">
              <a:buNone/>
            </a:pPr>
            <a:r>
              <a:rPr lang="fr-FR" sz="1600" dirty="0">
                <a:latin typeface="+mj-lt"/>
              </a:rPr>
              <a:t>Par exemple l’axe F2 est lié aux variables « Nombre de personnes sous alimentées en 2021 » ainsi qu’aux  variables « Stabilité politique », « disponibilité alimentaire ».</a:t>
            </a:r>
          </a:p>
          <a:p>
            <a:pPr marL="0" indent="0">
              <a:buNone/>
            </a:pPr>
            <a:endParaRPr lang="fr-FR" sz="1600" dirty="0">
              <a:latin typeface="+mj-lt"/>
            </a:endParaRPr>
          </a:p>
          <a:p>
            <a:pPr marL="0" indent="0">
              <a:buNone/>
            </a:pPr>
            <a:r>
              <a:rPr lang="fr-FR" sz="1600" dirty="0">
                <a:latin typeface="+mj-lt"/>
              </a:rPr>
              <a:t>Cet axe projette les éléments qu’on pourrait définir comme : politico-alimentaire </a:t>
            </a:r>
          </a:p>
          <a:p>
            <a:endParaRPr lang="fr-FR" dirty="0"/>
          </a:p>
        </p:txBody>
      </p:sp>
      <p:sp>
        <p:nvSpPr>
          <p:cNvPr id="5" name="Rectangle 4">
            <a:extLst>
              <a:ext uri="{FF2B5EF4-FFF2-40B4-BE49-F238E27FC236}">
                <a16:creationId xmlns:a16="http://schemas.microsoft.com/office/drawing/2014/main" id="{3A37933C-81CA-03D8-3C74-B4BEA82ABEFD}"/>
              </a:ext>
            </a:extLst>
          </p:cNvPr>
          <p:cNvSpPr/>
          <p:nvPr/>
        </p:nvSpPr>
        <p:spPr>
          <a:xfrm>
            <a:off x="6455229" y="773006"/>
            <a:ext cx="5606143" cy="4560994"/>
          </a:xfrm>
          <a:prstGeom prst="rect">
            <a:avLst/>
          </a:prstGeom>
          <a:noFill/>
          <a:ln w="31750" cap="rnd" cmpd="thinThick">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round/>
            <a:extLst>
              <a:ext uri="{C807C97D-BFC1-408E-A445-0C87EB9F89A2}">
                <ask:lineSketchStyleProps xmlns:ask="http://schemas.microsoft.com/office/drawing/2018/sketchyshapes" sd="2650216993">
                  <a:custGeom>
                    <a:avLst/>
                    <a:gdLst>
                      <a:gd name="connsiteX0" fmla="*/ 0 w 5606143"/>
                      <a:gd name="connsiteY0" fmla="*/ 0 h 4560994"/>
                      <a:gd name="connsiteX1" fmla="*/ 5606143 w 5606143"/>
                      <a:gd name="connsiteY1" fmla="*/ 0 h 4560994"/>
                      <a:gd name="connsiteX2" fmla="*/ 5606143 w 5606143"/>
                      <a:gd name="connsiteY2" fmla="*/ 4560994 h 4560994"/>
                      <a:gd name="connsiteX3" fmla="*/ 0 w 5606143"/>
                      <a:gd name="connsiteY3" fmla="*/ 4560994 h 4560994"/>
                      <a:gd name="connsiteX4" fmla="*/ 0 w 5606143"/>
                      <a:gd name="connsiteY4" fmla="*/ 0 h 4560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6143" h="4560994" extrusionOk="0">
                        <a:moveTo>
                          <a:pt x="0" y="0"/>
                        </a:moveTo>
                        <a:cubicBezTo>
                          <a:pt x="1530586" y="-5264"/>
                          <a:pt x="3015840" y="84467"/>
                          <a:pt x="5606143" y="0"/>
                        </a:cubicBezTo>
                        <a:cubicBezTo>
                          <a:pt x="5477970" y="1817994"/>
                          <a:pt x="5735293" y="3414870"/>
                          <a:pt x="5606143" y="4560994"/>
                        </a:cubicBezTo>
                        <a:cubicBezTo>
                          <a:pt x="4316081" y="4667314"/>
                          <a:pt x="2493719" y="4553345"/>
                          <a:pt x="0" y="4560994"/>
                        </a:cubicBezTo>
                        <a:cubicBezTo>
                          <a:pt x="160128" y="3996008"/>
                          <a:pt x="25049" y="2111688"/>
                          <a:pt x="0" y="0"/>
                        </a:cubicBezTo>
                        <a:close/>
                      </a:path>
                    </a:pathLst>
                  </a:custGeom>
                  <ask:type>
                    <ask:lineSketchNone/>
                  </ask:type>
                </ask:lineSketchStyleProps>
              </a:ext>
            </a:extLst>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005464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D9C6C6"/>
            </a:gs>
            <a:gs pos="0">
              <a:srgbClr val="D5C5C5"/>
            </a:gs>
            <a:gs pos="100000">
              <a:srgbClr val="CEC3C3"/>
            </a:gs>
            <a:gs pos="52000">
              <a:schemeClr val="bg1">
                <a:lumMod val="75000"/>
              </a:schemeClr>
            </a:gs>
            <a:gs pos="100000">
              <a:schemeClr val="accent1">
                <a:lumMod val="45000"/>
                <a:lumOff val="55000"/>
              </a:schemeClr>
            </a:gs>
            <a:gs pos="100000">
              <a:schemeClr val="accent1">
                <a:lumMod val="45000"/>
                <a:lumOff val="55000"/>
              </a:schemeClr>
            </a:gs>
            <a:gs pos="85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4A635EA-4FB0-55A4-6B37-F2B03012239D}"/>
              </a:ext>
            </a:extLst>
          </p:cNvPr>
          <p:cNvSpPr>
            <a:spLocks noGrp="1"/>
          </p:cNvSpPr>
          <p:nvPr>
            <p:ph type="sldNum" sz="quarter" idx="12"/>
          </p:nvPr>
        </p:nvSpPr>
        <p:spPr>
          <a:xfrm>
            <a:off x="11572875" y="6492875"/>
            <a:ext cx="619125" cy="365125"/>
          </a:xfrm>
        </p:spPr>
        <p:txBody>
          <a:bodyPr/>
          <a:lstStyle/>
          <a:p>
            <a:fld id="{1B8B3671-A306-4A69-8480-FA9BE839245D}" type="slidenum">
              <a:rPr lang="en-US" smtClean="0"/>
              <a:t>8</a:t>
            </a:fld>
            <a:endParaRPr lang="en-US"/>
          </a:p>
        </p:txBody>
      </p:sp>
      <p:pic>
        <p:nvPicPr>
          <p:cNvPr id="6" name="Image 5">
            <a:extLst>
              <a:ext uri="{FF2B5EF4-FFF2-40B4-BE49-F238E27FC236}">
                <a16:creationId xmlns:a16="http://schemas.microsoft.com/office/drawing/2014/main" id="{C333B724-584F-3030-6F5D-00D6AC39337D}"/>
              </a:ext>
            </a:extLst>
          </p:cNvPr>
          <p:cNvPicPr>
            <a:picLocks noChangeAspect="1"/>
          </p:cNvPicPr>
          <p:nvPr/>
        </p:nvPicPr>
        <p:blipFill>
          <a:blip r:embed="rId2"/>
          <a:stretch>
            <a:fillRect/>
          </a:stretch>
        </p:blipFill>
        <p:spPr>
          <a:xfrm>
            <a:off x="4279727" y="250371"/>
            <a:ext cx="7711405" cy="5704114"/>
          </a:xfrm>
          <a:prstGeom prst="rect">
            <a:avLst/>
          </a:prstGeom>
        </p:spPr>
      </p:pic>
      <p:sp>
        <p:nvSpPr>
          <p:cNvPr id="7" name="Espace réservé du contenu 2">
            <a:extLst>
              <a:ext uri="{FF2B5EF4-FFF2-40B4-BE49-F238E27FC236}">
                <a16:creationId xmlns:a16="http://schemas.microsoft.com/office/drawing/2014/main" id="{60A893D5-50DB-23E8-5872-F3DD2F243D0F}"/>
              </a:ext>
            </a:extLst>
          </p:cNvPr>
          <p:cNvSpPr txBox="1">
            <a:spLocks/>
          </p:cNvSpPr>
          <p:nvPr/>
        </p:nvSpPr>
        <p:spPr>
          <a:xfrm>
            <a:off x="-1" y="936173"/>
            <a:ext cx="4279727" cy="469174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75488"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94944"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5214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b="1" u="sng" dirty="0"/>
              <a:t>Visualisation et Contribution des Composantes</a:t>
            </a:r>
          </a:p>
          <a:p>
            <a:pPr marL="0" indent="0">
              <a:buNone/>
            </a:pPr>
            <a:endParaRPr lang="fr-FR" b="1" dirty="0"/>
          </a:p>
          <a:p>
            <a:pPr>
              <a:buFont typeface="Arial" panose="020B0604020202020204" pitchFamily="34" charset="0"/>
              <a:buChar char="•"/>
            </a:pPr>
            <a:r>
              <a:rPr lang="fr-FR" b="1" dirty="0"/>
              <a:t>Projection des Variables :</a:t>
            </a:r>
            <a:endParaRPr lang="fr-FR" dirty="0"/>
          </a:p>
          <a:p>
            <a:pPr marL="742950" lvl="1" indent="-285750">
              <a:buFont typeface="Arial" panose="020B0604020202020204" pitchFamily="34" charset="0"/>
              <a:buChar char="•"/>
            </a:pPr>
            <a:r>
              <a:rPr lang="fr-FR" dirty="0"/>
              <a:t>Visualisation jusqu’au nombre de composantes établies avec l'éboulis.</a:t>
            </a:r>
          </a:p>
          <a:p>
            <a:pPr>
              <a:buFont typeface="Arial" panose="020B0604020202020204" pitchFamily="34" charset="0"/>
              <a:buChar char="•"/>
            </a:pPr>
            <a:r>
              <a:rPr lang="fr-FR" b="1" dirty="0"/>
              <a:t>Pourcentage de Contribution :</a:t>
            </a:r>
            <a:endParaRPr lang="fr-FR" dirty="0"/>
          </a:p>
          <a:p>
            <a:pPr marL="742950" lvl="1" indent="-285750">
              <a:buFont typeface="Arial" panose="020B0604020202020204" pitchFamily="34" charset="0"/>
              <a:buChar char="•"/>
            </a:pPr>
            <a:r>
              <a:rPr lang="fr-FR" dirty="0"/>
              <a:t>La contribution des composantes diminue progressivement.</a:t>
            </a:r>
          </a:p>
          <a:p>
            <a:pPr marL="742950" lvl="1" indent="-285750">
              <a:buFont typeface="Arial" panose="020B0604020202020204" pitchFamily="34" charset="0"/>
              <a:buChar char="•"/>
            </a:pPr>
            <a:r>
              <a:rPr lang="fr-FR" dirty="0"/>
              <a:t>Au-delà de 4 composantes, chaque composante représente moins de 8% de l’information.</a:t>
            </a:r>
          </a:p>
        </p:txBody>
      </p:sp>
    </p:spTree>
    <p:extLst>
      <p:ext uri="{BB962C8B-B14F-4D97-AF65-F5344CB8AC3E}">
        <p14:creationId xmlns:p14="http://schemas.microsoft.com/office/powerpoint/2010/main" val="77635219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D9C6C6"/>
            </a:gs>
            <a:gs pos="0">
              <a:srgbClr val="D5C5C5"/>
            </a:gs>
            <a:gs pos="100000">
              <a:srgbClr val="CEC3C3"/>
            </a:gs>
            <a:gs pos="52000">
              <a:schemeClr val="bg1">
                <a:lumMod val="75000"/>
              </a:schemeClr>
            </a:gs>
            <a:gs pos="100000">
              <a:schemeClr val="accent1">
                <a:lumMod val="45000"/>
                <a:lumOff val="55000"/>
              </a:schemeClr>
            </a:gs>
            <a:gs pos="100000">
              <a:schemeClr val="accent1">
                <a:lumMod val="45000"/>
                <a:lumOff val="55000"/>
              </a:schemeClr>
            </a:gs>
            <a:gs pos="85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BD0290-51F0-39DC-5712-B79909F88E86}"/>
              </a:ext>
            </a:extLst>
          </p:cNvPr>
          <p:cNvSpPr>
            <a:spLocks noGrp="1"/>
          </p:cNvSpPr>
          <p:nvPr>
            <p:ph type="title"/>
          </p:nvPr>
        </p:nvSpPr>
        <p:spPr>
          <a:xfrm>
            <a:off x="0" y="146278"/>
            <a:ext cx="6433457" cy="517470"/>
          </a:xfrm>
        </p:spPr>
        <p:txBody>
          <a:bodyPr>
            <a:normAutofit fontScale="90000"/>
          </a:bodyPr>
          <a:lstStyle/>
          <a:p>
            <a:r>
              <a:rPr lang="fr-FR" dirty="0">
                <a:effectLst>
                  <a:outerShdw blurRad="38100" dist="38100" dir="2700000" algn="tl">
                    <a:srgbClr val="000000">
                      <a:alpha val="43137"/>
                    </a:srgbClr>
                  </a:outerShdw>
                </a:effectLst>
              </a:rPr>
              <a:t>Projection des individus</a:t>
            </a:r>
          </a:p>
        </p:txBody>
      </p:sp>
      <p:sp>
        <p:nvSpPr>
          <p:cNvPr id="4" name="Espace réservé du numéro de diapositive 3">
            <a:extLst>
              <a:ext uri="{FF2B5EF4-FFF2-40B4-BE49-F238E27FC236}">
                <a16:creationId xmlns:a16="http://schemas.microsoft.com/office/drawing/2014/main" id="{4D1A80A7-228C-29DB-DFB0-25919CEDF79A}"/>
              </a:ext>
            </a:extLst>
          </p:cNvPr>
          <p:cNvSpPr>
            <a:spLocks noGrp="1"/>
          </p:cNvSpPr>
          <p:nvPr>
            <p:ph type="sldNum" sz="quarter" idx="12"/>
          </p:nvPr>
        </p:nvSpPr>
        <p:spPr>
          <a:xfrm>
            <a:off x="11523208" y="6406016"/>
            <a:ext cx="619125" cy="365125"/>
          </a:xfrm>
        </p:spPr>
        <p:txBody>
          <a:bodyPr/>
          <a:lstStyle/>
          <a:p>
            <a:fld id="{1B8B3671-A306-4A69-8480-FA9BE839245D}" type="slidenum">
              <a:rPr lang="en-US" smtClean="0"/>
              <a:t>9</a:t>
            </a:fld>
            <a:endParaRPr lang="en-US" dirty="0"/>
          </a:p>
        </p:txBody>
      </p:sp>
      <p:pic>
        <p:nvPicPr>
          <p:cNvPr id="6" name="Image 5">
            <a:extLst>
              <a:ext uri="{FF2B5EF4-FFF2-40B4-BE49-F238E27FC236}">
                <a16:creationId xmlns:a16="http://schemas.microsoft.com/office/drawing/2014/main" id="{047F3C27-C92E-67C4-FA42-A45A28ED31E8}"/>
              </a:ext>
            </a:extLst>
          </p:cNvPr>
          <p:cNvPicPr>
            <a:picLocks noChangeAspect="1"/>
          </p:cNvPicPr>
          <p:nvPr/>
        </p:nvPicPr>
        <p:blipFill rotWithShape="1">
          <a:blip r:embed="rId2"/>
          <a:srcRect l="1845"/>
          <a:stretch/>
        </p:blipFill>
        <p:spPr>
          <a:xfrm>
            <a:off x="163286" y="870860"/>
            <a:ext cx="4201885" cy="3442258"/>
          </a:xfrm>
          <a:prstGeom prst="rect">
            <a:avLst/>
          </a:prstGeom>
        </p:spPr>
      </p:pic>
      <p:pic>
        <p:nvPicPr>
          <p:cNvPr id="8" name="Image 7">
            <a:extLst>
              <a:ext uri="{FF2B5EF4-FFF2-40B4-BE49-F238E27FC236}">
                <a16:creationId xmlns:a16="http://schemas.microsoft.com/office/drawing/2014/main" id="{1CA86875-0834-007E-0593-BD7A8C33A2D4}"/>
              </a:ext>
            </a:extLst>
          </p:cNvPr>
          <p:cNvPicPr>
            <a:picLocks noChangeAspect="1"/>
          </p:cNvPicPr>
          <p:nvPr/>
        </p:nvPicPr>
        <p:blipFill>
          <a:blip r:embed="rId3"/>
          <a:stretch>
            <a:fillRect/>
          </a:stretch>
        </p:blipFill>
        <p:spPr>
          <a:xfrm>
            <a:off x="7700961" y="823111"/>
            <a:ext cx="4441372" cy="3490007"/>
          </a:xfrm>
          <a:prstGeom prst="rect">
            <a:avLst/>
          </a:prstGeom>
        </p:spPr>
      </p:pic>
      <p:sp>
        <p:nvSpPr>
          <p:cNvPr id="9" name="ZoneTexte 8">
            <a:extLst>
              <a:ext uri="{FF2B5EF4-FFF2-40B4-BE49-F238E27FC236}">
                <a16:creationId xmlns:a16="http://schemas.microsoft.com/office/drawing/2014/main" id="{2CED5BE1-0131-22EB-E06C-464E3AAE8C9B}"/>
              </a:ext>
            </a:extLst>
          </p:cNvPr>
          <p:cNvSpPr txBox="1"/>
          <p:nvPr/>
        </p:nvSpPr>
        <p:spPr>
          <a:xfrm>
            <a:off x="4491040" y="823111"/>
            <a:ext cx="3160690" cy="3416320"/>
          </a:xfrm>
          <a:prstGeom prst="rect">
            <a:avLst/>
          </a:prstGeom>
          <a:noFill/>
        </p:spPr>
        <p:txBody>
          <a:bodyPr wrap="square" rtlCol="0">
            <a:spAutoFit/>
          </a:bodyPr>
          <a:lstStyle/>
          <a:p>
            <a:endParaRPr lang="fr-FR" b="1" dirty="0"/>
          </a:p>
          <a:p>
            <a:pPr>
              <a:buFont typeface="Arial" panose="020B0604020202020204" pitchFamily="34" charset="0"/>
              <a:buChar char="•"/>
            </a:pPr>
            <a:r>
              <a:rPr lang="fr-FR" b="1" dirty="0"/>
              <a:t> Projection sur les Axes : </a:t>
            </a:r>
          </a:p>
          <a:p>
            <a:pPr>
              <a:buFont typeface="Arial" panose="020B0604020202020204" pitchFamily="34" charset="0"/>
              <a:buChar char="•"/>
            </a:pPr>
            <a:endParaRPr lang="fr-FR" b="1" dirty="0"/>
          </a:p>
          <a:p>
            <a:r>
              <a:rPr lang="fr-FR" b="1" dirty="0"/>
              <a:t>- </a:t>
            </a:r>
            <a:r>
              <a:rPr lang="fr-FR" dirty="0"/>
              <a:t>Projection des pays (colonne "Zone") sur les axes interprétés via les variables.</a:t>
            </a:r>
          </a:p>
          <a:p>
            <a:endParaRPr lang="fr-FR" dirty="0"/>
          </a:p>
          <a:p>
            <a:pPr>
              <a:buFont typeface="Arial" panose="020B0604020202020204" pitchFamily="34" charset="0"/>
              <a:buChar char="•"/>
            </a:pPr>
            <a:r>
              <a:rPr lang="fr-FR" b="1" dirty="0"/>
              <a:t> Exemple :</a:t>
            </a:r>
          </a:p>
          <a:p>
            <a:endParaRPr lang="fr-FR" b="1" dirty="0"/>
          </a:p>
          <a:p>
            <a:r>
              <a:rPr lang="fr-FR" b="1" dirty="0"/>
              <a:t>- </a:t>
            </a:r>
            <a:r>
              <a:rPr lang="fr-FR" dirty="0"/>
              <a:t>Inde : Pays avec beaucoup de personnes en sous-nutrition.</a:t>
            </a:r>
          </a:p>
        </p:txBody>
      </p:sp>
      <p:pic>
        <p:nvPicPr>
          <p:cNvPr id="11" name="Image 10">
            <a:extLst>
              <a:ext uri="{FF2B5EF4-FFF2-40B4-BE49-F238E27FC236}">
                <a16:creationId xmlns:a16="http://schemas.microsoft.com/office/drawing/2014/main" id="{7A1C96EC-6A72-B9CC-EE1C-3DCB621B59E4}"/>
              </a:ext>
            </a:extLst>
          </p:cNvPr>
          <p:cNvPicPr>
            <a:picLocks noChangeAspect="1"/>
          </p:cNvPicPr>
          <p:nvPr/>
        </p:nvPicPr>
        <p:blipFill>
          <a:blip r:embed="rId4"/>
          <a:stretch>
            <a:fillRect/>
          </a:stretch>
        </p:blipFill>
        <p:spPr>
          <a:xfrm>
            <a:off x="270788" y="4665996"/>
            <a:ext cx="6848469" cy="2105145"/>
          </a:xfrm>
          <a:prstGeom prst="rect">
            <a:avLst/>
          </a:prstGeom>
        </p:spPr>
      </p:pic>
      <p:cxnSp>
        <p:nvCxnSpPr>
          <p:cNvPr id="13" name="Connecteur droit 12">
            <a:extLst>
              <a:ext uri="{FF2B5EF4-FFF2-40B4-BE49-F238E27FC236}">
                <a16:creationId xmlns:a16="http://schemas.microsoft.com/office/drawing/2014/main" id="{11866580-635E-9401-EB9F-8FB0E2F3E4BA}"/>
              </a:ext>
            </a:extLst>
          </p:cNvPr>
          <p:cNvCxnSpPr/>
          <p:nvPr/>
        </p:nvCxnSpPr>
        <p:spPr>
          <a:xfrm>
            <a:off x="587829" y="4495800"/>
            <a:ext cx="1083128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882317A0-DCC2-5AEF-6A77-B84CCEC07E0C}"/>
              </a:ext>
            </a:extLst>
          </p:cNvPr>
          <p:cNvSpPr txBox="1"/>
          <p:nvPr/>
        </p:nvSpPr>
        <p:spPr>
          <a:xfrm>
            <a:off x="7196386" y="4702905"/>
            <a:ext cx="4441372" cy="1323439"/>
          </a:xfrm>
          <a:prstGeom prst="rect">
            <a:avLst/>
          </a:prstGeom>
          <a:noFill/>
        </p:spPr>
        <p:txBody>
          <a:bodyPr wrap="square" rtlCol="0">
            <a:spAutoFit/>
          </a:bodyPr>
          <a:lstStyle/>
          <a:p>
            <a:r>
              <a:rPr lang="fr-FR" sz="1600" dirty="0"/>
              <a:t>Utilisation d’une autre manière pour visualiser la contribution de chaque variable dans chacune de mes composantes.</a:t>
            </a:r>
          </a:p>
          <a:p>
            <a:endParaRPr lang="fr-FR" sz="1600" dirty="0"/>
          </a:p>
          <a:p>
            <a:r>
              <a:rPr lang="fr-FR" sz="1600" dirty="0"/>
              <a:t>&lt;&lt;&lt; Ici avec les 3 premières composantes.</a:t>
            </a:r>
          </a:p>
        </p:txBody>
      </p:sp>
    </p:spTree>
    <p:extLst>
      <p:ext uri="{BB962C8B-B14F-4D97-AF65-F5344CB8AC3E}">
        <p14:creationId xmlns:p14="http://schemas.microsoft.com/office/powerpoint/2010/main" val="164044830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anim calcmode="lin" valueType="num">
                                      <p:cBhvr>
                                        <p:cTn id="11" dur="1000" fill="hold"/>
                                        <p:tgtEl>
                                          <p:spTgt spid="9"/>
                                        </p:tgtEl>
                                        <p:attrNameLst>
                                          <p:attrName>ppt_x</p:attrName>
                                        </p:attrNameLst>
                                      </p:cBhvr>
                                      <p:tavLst>
                                        <p:tav tm="0">
                                          <p:val>
                                            <p:strVal val="#ppt_x"/>
                                          </p:val>
                                        </p:tav>
                                        <p:tav tm="100000">
                                          <p:val>
                                            <p:strVal val="#ppt_x"/>
                                          </p:val>
                                        </p:tav>
                                      </p:tavLst>
                                    </p:anim>
                                    <p:anim calcmode="lin" valueType="num">
                                      <p:cBhvr>
                                        <p:cTn id="12" dur="1000" fill="hold"/>
                                        <p:tgtEl>
                                          <p:spTgt spid="9"/>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barn(inVertical)">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Lst>
  </p:timing>
</p:sld>
</file>

<file path=ppt/theme/theme1.xml><?xml version="1.0" encoding="utf-8"?>
<a:theme xmlns:a="http://schemas.openxmlformats.org/drawingml/2006/main" name="PoiseVTI">
  <a:themeElements>
    <a:clrScheme name="Poise">
      <a:dk1>
        <a:sysClr val="windowText" lastClr="000000"/>
      </a:dk1>
      <a:lt1>
        <a:sysClr val="window" lastClr="FFFFFF"/>
      </a:lt1>
      <a:dk2>
        <a:srgbClr val="403739"/>
      </a:dk2>
      <a:lt2>
        <a:srgbClr val="F4E9E6"/>
      </a:lt2>
      <a:accent1>
        <a:srgbClr val="B18083"/>
      </a:accent1>
      <a:accent2>
        <a:srgbClr val="C17A69"/>
      </a:accent2>
      <a:accent3>
        <a:srgbClr val="CE9573"/>
      </a:accent3>
      <a:accent4>
        <a:srgbClr val="82907A"/>
      </a:accent4>
      <a:accent5>
        <a:srgbClr val="9A9966"/>
      </a:accent5>
      <a:accent6>
        <a:srgbClr val="AB9955"/>
      </a:accent6>
      <a:hlink>
        <a:srgbClr val="A97979"/>
      </a:hlink>
      <a:folHlink>
        <a:srgbClr val="BB7563"/>
      </a:folHlink>
    </a:clrScheme>
    <a:fontScheme name="Goudy Univers">
      <a:majorFont>
        <a:latin typeface="Goudy Old Style"/>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iseVTI" id="{9843863B-6720-4231-BFE7-E604B355382A}" vid="{6C5B2780-C73E-445D-98DA-9D2BCD78971D}"/>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908</TotalTime>
  <Words>1548</Words>
  <Application>Microsoft Office PowerPoint</Application>
  <PresentationFormat>Grand écran</PresentationFormat>
  <Paragraphs>205</Paragraphs>
  <Slides>19</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19</vt:i4>
      </vt:variant>
    </vt:vector>
  </HeadingPairs>
  <TitlesOfParts>
    <vt:vector size="25" baseType="lpstr">
      <vt:lpstr>Aptos</vt:lpstr>
      <vt:lpstr>Arial</vt:lpstr>
      <vt:lpstr>Goudy Old Style</vt:lpstr>
      <vt:lpstr>Univers Light</vt:lpstr>
      <vt:lpstr>Wingdings</vt:lpstr>
      <vt:lpstr>PoiseVTI</vt:lpstr>
      <vt:lpstr>Projet 9 Openclassrooms - Data Analyst</vt:lpstr>
      <vt:lpstr>Contexte de l’ETUDE </vt:lpstr>
      <vt:lpstr>Partie I – Nettoyage et analyse exploratoire</vt:lpstr>
      <vt:lpstr>A PROPOS De la préparation et du NETTOYAGE…</vt:lpstr>
      <vt:lpstr>…Puis l’analyse exploratoire.</vt:lpstr>
      <vt:lpstr>Combien de composantes cherchons nous ?</vt:lpstr>
      <vt:lpstr>Cercle des corrélations </vt:lpstr>
      <vt:lpstr>Présentation PowerPoint</vt:lpstr>
      <vt:lpstr>Projection des individus</vt:lpstr>
      <vt:lpstr>Partie II – Méthodes de Clustering (CAH et K-means)</vt:lpstr>
      <vt:lpstr>Classification ascendante hiérarchique 1/2</vt:lpstr>
      <vt:lpstr>Présentation PowerPoint</vt:lpstr>
      <vt:lpstr>Regardons…</vt:lpstr>
      <vt:lpstr>Présentation PowerPoint</vt:lpstr>
      <vt:lpstr>Présentation PowerPoint</vt:lpstr>
      <vt:lpstr>Consultons nos radars avec 7 clusters…</vt:lpstr>
      <vt:lpstr>Présentation PowerPoint</vt:lpstr>
      <vt:lpstr>Conclusion</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Edine Benakli</dc:creator>
  <cp:lastModifiedBy>Edine Benakli</cp:lastModifiedBy>
  <cp:revision>28</cp:revision>
  <dcterms:created xsi:type="dcterms:W3CDTF">2024-06-17T12:25:47Z</dcterms:created>
  <dcterms:modified xsi:type="dcterms:W3CDTF">2024-07-01T14:27:10Z</dcterms:modified>
</cp:coreProperties>
</file>